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413" r:id="rId3"/>
    <p:sldId id="414" r:id="rId4"/>
    <p:sldId id="333" r:id="rId5"/>
    <p:sldId id="421" r:id="rId6"/>
    <p:sldId id="423" r:id="rId7"/>
    <p:sldId id="424" r:id="rId8"/>
    <p:sldId id="416" r:id="rId9"/>
    <p:sldId id="282" r:id="rId10"/>
    <p:sldId id="287" r:id="rId11"/>
    <p:sldId id="426" r:id="rId12"/>
    <p:sldId id="319" r:id="rId13"/>
    <p:sldId id="317" r:id="rId14"/>
    <p:sldId id="350" r:id="rId15"/>
    <p:sldId id="407" r:id="rId16"/>
    <p:sldId id="429" r:id="rId17"/>
    <p:sldId id="308" r:id="rId18"/>
    <p:sldId id="425" r:id="rId19"/>
    <p:sldId id="438" r:id="rId20"/>
    <p:sldId id="454" r:id="rId21"/>
    <p:sldId id="417" r:id="rId22"/>
    <p:sldId id="336" r:id="rId23"/>
    <p:sldId id="365" r:id="rId24"/>
    <p:sldId id="441" r:id="rId25"/>
    <p:sldId id="449" r:id="rId26"/>
    <p:sldId id="442" r:id="rId27"/>
    <p:sldId id="443" r:id="rId28"/>
    <p:sldId id="446" r:id="rId29"/>
    <p:sldId id="457" r:id="rId30"/>
    <p:sldId id="458" r:id="rId31"/>
    <p:sldId id="444" r:id="rId32"/>
    <p:sldId id="445" r:id="rId33"/>
    <p:sldId id="418" r:id="rId34"/>
    <p:sldId id="427" r:id="rId35"/>
    <p:sldId id="435" r:id="rId36"/>
    <p:sldId id="448" r:id="rId37"/>
    <p:sldId id="415" r:id="rId38"/>
    <p:sldId id="339"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71FEEC1-482D-4237-9736-CB33752EBCA9}">
          <p14:sldIdLst>
            <p14:sldId id="256"/>
            <p14:sldId id="413"/>
            <p14:sldId id="414"/>
            <p14:sldId id="333"/>
            <p14:sldId id="421"/>
            <p14:sldId id="423"/>
            <p14:sldId id="424"/>
            <p14:sldId id="416"/>
            <p14:sldId id="282"/>
            <p14:sldId id="287"/>
            <p14:sldId id="426"/>
            <p14:sldId id="319"/>
            <p14:sldId id="317"/>
            <p14:sldId id="350"/>
            <p14:sldId id="407"/>
            <p14:sldId id="429"/>
            <p14:sldId id="308"/>
            <p14:sldId id="425"/>
            <p14:sldId id="438"/>
            <p14:sldId id="454"/>
            <p14:sldId id="417"/>
            <p14:sldId id="336"/>
            <p14:sldId id="365"/>
            <p14:sldId id="441"/>
            <p14:sldId id="449"/>
            <p14:sldId id="442"/>
            <p14:sldId id="443"/>
            <p14:sldId id="446"/>
            <p14:sldId id="457"/>
            <p14:sldId id="458"/>
            <p14:sldId id="444"/>
            <p14:sldId id="445"/>
            <p14:sldId id="418"/>
            <p14:sldId id="427"/>
            <p14:sldId id="435"/>
            <p14:sldId id="448"/>
            <p14:sldId id="415"/>
            <p14:sldId id="339"/>
          </p14:sldIdLst>
        </p14:section>
        <p14:section name="Appendix" id="{B2ADDB0B-2FEF-43C6-A7E1-C66AFD842A9E}">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nLiang Lin" initials="JL" lastIdx="1" clrIdx="0">
    <p:extLst>
      <p:ext uri="{19B8F6BF-5375-455C-9EA6-DF929625EA0E}">
        <p15:presenceInfo xmlns:p15="http://schemas.microsoft.com/office/powerpoint/2012/main" userId="c9764869d44d024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2F2F2"/>
    <a:srgbClr val="00B050"/>
    <a:srgbClr val="FFC000"/>
    <a:srgbClr val="5B9BD5"/>
    <a:srgbClr val="000000"/>
    <a:srgbClr val="F19759"/>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11" autoAdjust="0"/>
    <p:restoredTop sz="83565" autoAdjust="0"/>
  </p:normalViewPr>
  <p:slideViewPr>
    <p:cSldViewPr snapToGrid="0">
      <p:cViewPr varScale="1">
        <p:scale>
          <a:sx n="65" d="100"/>
          <a:sy n="65" d="100"/>
        </p:scale>
        <p:origin x="46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548952-67BA-46A8-A0BC-0976A0DB4A28}" type="doc">
      <dgm:prSet loTypeId="urn:microsoft.com/office/officeart/2005/8/layout/process3" loCatId="process" qsTypeId="urn:microsoft.com/office/officeart/2005/8/quickstyle/simple1" qsCatId="simple" csTypeId="urn:microsoft.com/office/officeart/2005/8/colors/accent2_5" csCatId="accent2" phldr="1"/>
      <dgm:spPr/>
      <dgm:t>
        <a:bodyPr/>
        <a:lstStyle/>
        <a:p>
          <a:endParaRPr lang="en-SG"/>
        </a:p>
      </dgm:t>
    </dgm:pt>
    <dgm:pt modelId="{89400613-A66A-4171-932E-46197F275D4D}">
      <dgm:prSet phldrT="[Text]"/>
      <dgm:spPr/>
      <dgm:t>
        <a:bodyPr/>
        <a:lstStyle/>
        <a:p>
          <a:r>
            <a:rPr lang="en-AU" dirty="0"/>
            <a:t>Extract data &amp; ads from Facebook</a:t>
          </a:r>
          <a:endParaRPr lang="en-SG" dirty="0"/>
        </a:p>
      </dgm:t>
    </dgm:pt>
    <dgm:pt modelId="{7D1B1358-2F2E-404F-9C5A-0B91CF115448}" type="parTrans" cxnId="{9E24A2C7-A5EE-43A6-9A21-BF6281E8004B}">
      <dgm:prSet/>
      <dgm:spPr/>
      <dgm:t>
        <a:bodyPr/>
        <a:lstStyle/>
        <a:p>
          <a:endParaRPr lang="en-SG"/>
        </a:p>
      </dgm:t>
    </dgm:pt>
    <dgm:pt modelId="{17D3C956-D5C5-4D05-A9E0-7A7F47CF7BCF}" type="sibTrans" cxnId="{9E24A2C7-A5EE-43A6-9A21-BF6281E8004B}">
      <dgm:prSet/>
      <dgm:spPr/>
      <dgm:t>
        <a:bodyPr/>
        <a:lstStyle/>
        <a:p>
          <a:endParaRPr lang="en-SG"/>
        </a:p>
      </dgm:t>
    </dgm:pt>
    <dgm:pt modelId="{D54D2507-BF22-4473-838A-2FB817D6B258}">
      <dgm:prSet phldrT="[Text]"/>
      <dgm:spPr/>
      <dgm:t>
        <a:bodyPr/>
        <a:lstStyle/>
        <a:p>
          <a:r>
            <a:rPr lang="en-AU" dirty="0"/>
            <a:t>Ad Copy</a:t>
          </a:r>
          <a:endParaRPr lang="en-SG" dirty="0"/>
        </a:p>
      </dgm:t>
    </dgm:pt>
    <dgm:pt modelId="{0F611D7B-8130-4A4E-980A-63A3DFB5A7B7}" type="parTrans" cxnId="{94C39CCE-2EB7-4D01-82F6-1BAD5A79599E}">
      <dgm:prSet/>
      <dgm:spPr/>
      <dgm:t>
        <a:bodyPr/>
        <a:lstStyle/>
        <a:p>
          <a:endParaRPr lang="en-SG"/>
        </a:p>
      </dgm:t>
    </dgm:pt>
    <dgm:pt modelId="{37723876-35BE-4D90-B325-8740BA0826E2}" type="sibTrans" cxnId="{94C39CCE-2EB7-4D01-82F6-1BAD5A79599E}">
      <dgm:prSet/>
      <dgm:spPr/>
      <dgm:t>
        <a:bodyPr/>
        <a:lstStyle/>
        <a:p>
          <a:endParaRPr lang="en-SG"/>
        </a:p>
      </dgm:t>
    </dgm:pt>
    <dgm:pt modelId="{63397138-A424-4649-A051-FE7D62A60999}">
      <dgm:prSet phldrT="[Text]"/>
      <dgm:spPr/>
      <dgm:t>
        <a:bodyPr/>
        <a:lstStyle/>
        <a:p>
          <a:r>
            <a:rPr lang="en-SG" dirty="0"/>
            <a:t>Identify objects in ads images (Image.ai; Model: </a:t>
          </a:r>
          <a:r>
            <a:rPr lang="en-SG" dirty="0" err="1"/>
            <a:t>ResNet</a:t>
          </a:r>
          <a:r>
            <a:rPr lang="en-SG" dirty="0"/>
            <a:t> Coco)</a:t>
          </a:r>
        </a:p>
      </dgm:t>
    </dgm:pt>
    <dgm:pt modelId="{D1AE2FD1-6868-494D-876E-D7BF592BA0AB}" type="parTrans" cxnId="{39B9B402-1845-496B-9362-7102E6D75EE6}">
      <dgm:prSet/>
      <dgm:spPr/>
      <dgm:t>
        <a:bodyPr/>
        <a:lstStyle/>
        <a:p>
          <a:endParaRPr lang="en-SG"/>
        </a:p>
      </dgm:t>
    </dgm:pt>
    <dgm:pt modelId="{C5E4094C-489E-4D7D-A6AE-2BA79E616742}" type="sibTrans" cxnId="{39B9B402-1845-496B-9362-7102E6D75EE6}">
      <dgm:prSet/>
      <dgm:spPr/>
      <dgm:t>
        <a:bodyPr/>
        <a:lstStyle/>
        <a:p>
          <a:endParaRPr lang="en-SG"/>
        </a:p>
      </dgm:t>
    </dgm:pt>
    <dgm:pt modelId="{4CC08CFB-CA5B-4941-879F-EFB609910313}">
      <dgm:prSet phldrT="[Text]"/>
      <dgm:spPr/>
      <dgm:t>
        <a:bodyPr/>
        <a:lstStyle/>
        <a:p>
          <a:r>
            <a:rPr lang="en-AU" dirty="0"/>
            <a:t>Build Predictive Model on Ad Features + Performance</a:t>
          </a:r>
          <a:endParaRPr lang="en-SG" dirty="0"/>
        </a:p>
      </dgm:t>
    </dgm:pt>
    <dgm:pt modelId="{8F34AF8B-19EA-49E0-98B5-2EDA9228F768}" type="parTrans" cxnId="{20128431-D524-493C-A8C1-B85F9F25E8C9}">
      <dgm:prSet/>
      <dgm:spPr/>
      <dgm:t>
        <a:bodyPr/>
        <a:lstStyle/>
        <a:p>
          <a:endParaRPr lang="en-SG"/>
        </a:p>
      </dgm:t>
    </dgm:pt>
    <dgm:pt modelId="{E54156C1-C140-42CE-8BFA-EFA40B30378D}" type="sibTrans" cxnId="{20128431-D524-493C-A8C1-B85F9F25E8C9}">
      <dgm:prSet/>
      <dgm:spPr/>
      <dgm:t>
        <a:bodyPr/>
        <a:lstStyle/>
        <a:p>
          <a:endParaRPr lang="en-SG"/>
        </a:p>
      </dgm:t>
    </dgm:pt>
    <dgm:pt modelId="{E0D9D52E-2EA7-4F6C-B0DA-B1F6DE29E06F}">
      <dgm:prSet phldrT="[Text]"/>
      <dgm:spPr/>
      <dgm:t>
        <a:bodyPr/>
        <a:lstStyle/>
        <a:p>
          <a:r>
            <a:rPr lang="en-AU" dirty="0" err="1"/>
            <a:t>XGBoost</a:t>
          </a:r>
          <a:r>
            <a:rPr lang="en-AU" dirty="0"/>
            <a:t> Linear Ensemble </a:t>
          </a:r>
          <a:endParaRPr lang="en-SG" dirty="0"/>
        </a:p>
      </dgm:t>
    </dgm:pt>
    <dgm:pt modelId="{93B09CC9-A427-440D-8CDE-BD70444F90F1}" type="parTrans" cxnId="{F2CFD47D-CCB3-43D1-8D98-7C1703F181AA}">
      <dgm:prSet/>
      <dgm:spPr/>
      <dgm:t>
        <a:bodyPr/>
        <a:lstStyle/>
        <a:p>
          <a:endParaRPr lang="en-SG"/>
        </a:p>
      </dgm:t>
    </dgm:pt>
    <dgm:pt modelId="{7CB3FB86-ADAD-4A7A-87BB-4044CA1C730A}" type="sibTrans" cxnId="{F2CFD47D-CCB3-43D1-8D98-7C1703F181AA}">
      <dgm:prSet/>
      <dgm:spPr/>
      <dgm:t>
        <a:bodyPr/>
        <a:lstStyle/>
        <a:p>
          <a:endParaRPr lang="en-SG"/>
        </a:p>
      </dgm:t>
    </dgm:pt>
    <dgm:pt modelId="{8F9E7906-2395-46F0-8F76-985FE753BC6B}">
      <dgm:prSet phldrT="[Text]"/>
      <dgm:spPr/>
      <dgm:t>
        <a:bodyPr/>
        <a:lstStyle/>
        <a:p>
          <a:r>
            <a:rPr lang="en-AU" dirty="0"/>
            <a:t>Evaluate System</a:t>
          </a:r>
          <a:endParaRPr lang="en-SG" dirty="0"/>
        </a:p>
      </dgm:t>
    </dgm:pt>
    <dgm:pt modelId="{BEBC8986-3E78-45EE-8E95-530C7EA1B099}" type="parTrans" cxnId="{4091C393-5C45-4FE1-A2D4-A7D751CB939C}">
      <dgm:prSet/>
      <dgm:spPr/>
      <dgm:t>
        <a:bodyPr/>
        <a:lstStyle/>
        <a:p>
          <a:endParaRPr lang="en-SG"/>
        </a:p>
      </dgm:t>
    </dgm:pt>
    <dgm:pt modelId="{A75AFE17-93C7-4F70-A5E8-3E79C6C3AF8D}" type="sibTrans" cxnId="{4091C393-5C45-4FE1-A2D4-A7D751CB939C}">
      <dgm:prSet/>
      <dgm:spPr/>
      <dgm:t>
        <a:bodyPr/>
        <a:lstStyle/>
        <a:p>
          <a:endParaRPr lang="en-SG"/>
        </a:p>
      </dgm:t>
    </dgm:pt>
    <dgm:pt modelId="{F320D86D-AA4F-4099-91AB-F87CFCCACBBA}">
      <dgm:prSet phldrT="[Text]"/>
      <dgm:spPr/>
      <dgm:t>
        <a:bodyPr/>
        <a:lstStyle/>
        <a:p>
          <a:r>
            <a:rPr lang="en-AU" dirty="0"/>
            <a:t>Predicted vs Actual Campaign results</a:t>
          </a:r>
          <a:endParaRPr lang="en-SG" dirty="0"/>
        </a:p>
      </dgm:t>
    </dgm:pt>
    <dgm:pt modelId="{4B5EE3F4-93CF-47DD-B004-73B0E89CB965}" type="parTrans" cxnId="{CDFB28FF-45C1-4D5E-91D2-5CAAF74DD154}">
      <dgm:prSet/>
      <dgm:spPr/>
      <dgm:t>
        <a:bodyPr/>
        <a:lstStyle/>
        <a:p>
          <a:endParaRPr lang="en-SG"/>
        </a:p>
      </dgm:t>
    </dgm:pt>
    <dgm:pt modelId="{67A8649F-36F8-470A-8E1A-92E39A0FDB64}" type="sibTrans" cxnId="{CDFB28FF-45C1-4D5E-91D2-5CAAF74DD154}">
      <dgm:prSet/>
      <dgm:spPr/>
      <dgm:t>
        <a:bodyPr/>
        <a:lstStyle/>
        <a:p>
          <a:endParaRPr lang="en-SG"/>
        </a:p>
      </dgm:t>
    </dgm:pt>
    <dgm:pt modelId="{64208C4F-38B2-47BE-9C48-0591AC922BBA}">
      <dgm:prSet phldrT="[Text]"/>
      <dgm:spPr/>
      <dgm:t>
        <a:bodyPr/>
        <a:lstStyle/>
        <a:p>
          <a:r>
            <a:rPr lang="en-AU" dirty="0"/>
            <a:t>Filter &amp; Transform Dataset</a:t>
          </a:r>
          <a:endParaRPr lang="en-SG" dirty="0"/>
        </a:p>
      </dgm:t>
    </dgm:pt>
    <dgm:pt modelId="{0CCE3476-2338-405E-B47C-63B64377362A}" type="parTrans" cxnId="{CF83FDDF-31D4-4076-88EA-A99E72D771EA}">
      <dgm:prSet/>
      <dgm:spPr/>
      <dgm:t>
        <a:bodyPr/>
        <a:lstStyle/>
        <a:p>
          <a:endParaRPr lang="en-SG"/>
        </a:p>
      </dgm:t>
    </dgm:pt>
    <dgm:pt modelId="{D656A53D-EB5A-4158-AE53-638F64642FB9}" type="sibTrans" cxnId="{CF83FDDF-31D4-4076-88EA-A99E72D771EA}">
      <dgm:prSet/>
      <dgm:spPr/>
      <dgm:t>
        <a:bodyPr/>
        <a:lstStyle/>
        <a:p>
          <a:endParaRPr lang="en-SG"/>
        </a:p>
      </dgm:t>
    </dgm:pt>
    <dgm:pt modelId="{9E0247A6-7E35-4C9D-9626-B5BFBBCFBD9A}">
      <dgm:prSet phldrT="[Text]"/>
      <dgm:spPr/>
      <dgm:t>
        <a:bodyPr/>
        <a:lstStyle/>
        <a:p>
          <a:r>
            <a:rPr lang="en-AU" dirty="0"/>
            <a:t>Extract Ad Features</a:t>
          </a:r>
          <a:endParaRPr lang="en-SG" dirty="0"/>
        </a:p>
      </dgm:t>
    </dgm:pt>
    <dgm:pt modelId="{884C6553-0B4D-4FF7-8836-4B8296AC2EFF}" type="sibTrans" cxnId="{D9319FB7-C59B-4CDA-BB44-6A65CECE7827}">
      <dgm:prSet/>
      <dgm:spPr/>
      <dgm:t>
        <a:bodyPr/>
        <a:lstStyle/>
        <a:p>
          <a:endParaRPr lang="en-SG"/>
        </a:p>
      </dgm:t>
    </dgm:pt>
    <dgm:pt modelId="{184EAF0A-C2D9-44E8-9222-2C4B1AB4AF74}" type="parTrans" cxnId="{D9319FB7-C59B-4CDA-BB44-6A65CECE7827}">
      <dgm:prSet/>
      <dgm:spPr/>
      <dgm:t>
        <a:bodyPr/>
        <a:lstStyle/>
        <a:p>
          <a:endParaRPr lang="en-SG"/>
        </a:p>
      </dgm:t>
    </dgm:pt>
    <dgm:pt modelId="{0C2C68B7-B9C2-4528-B384-B81142BC9BBE}">
      <dgm:prSet phldrT="[Text]"/>
      <dgm:spPr/>
      <dgm:t>
        <a:bodyPr/>
        <a:lstStyle/>
        <a:p>
          <a:r>
            <a:rPr lang="en-AU" dirty="0"/>
            <a:t>Remove Ads with CPC = 0 or NULL</a:t>
          </a:r>
          <a:endParaRPr lang="en-SG" dirty="0"/>
        </a:p>
      </dgm:t>
    </dgm:pt>
    <dgm:pt modelId="{AD8F8E92-1D6A-4179-A86C-5E827DDC8278}" type="parTrans" cxnId="{5A872708-B871-4413-B403-304CC98E2500}">
      <dgm:prSet/>
      <dgm:spPr/>
      <dgm:t>
        <a:bodyPr/>
        <a:lstStyle/>
        <a:p>
          <a:endParaRPr lang="en-SG"/>
        </a:p>
      </dgm:t>
    </dgm:pt>
    <dgm:pt modelId="{786EE075-12D3-4A4C-A5D2-F9D73632AE9A}" type="sibTrans" cxnId="{5A872708-B871-4413-B403-304CC98E2500}">
      <dgm:prSet/>
      <dgm:spPr/>
      <dgm:t>
        <a:bodyPr/>
        <a:lstStyle/>
        <a:p>
          <a:endParaRPr lang="en-SG"/>
        </a:p>
      </dgm:t>
    </dgm:pt>
    <dgm:pt modelId="{8FE33034-2084-43B5-9451-AB2BF13F4A3F}">
      <dgm:prSet phldrT="[Text]"/>
      <dgm:spPr/>
      <dgm:t>
        <a:bodyPr/>
        <a:lstStyle/>
        <a:p>
          <a:r>
            <a:rPr lang="en-SG" dirty="0"/>
            <a:t>Select only </a:t>
          </a:r>
          <a:r>
            <a:rPr lang="en-AU" dirty="0"/>
            <a:t>EN ads that use Images + Text only</a:t>
          </a:r>
          <a:endParaRPr lang="en-SG" dirty="0"/>
        </a:p>
      </dgm:t>
    </dgm:pt>
    <dgm:pt modelId="{C55D210A-65FA-4D24-9B0E-5B87B4224208}" type="parTrans" cxnId="{6D1584B9-5307-4A33-92F7-B890B914DD56}">
      <dgm:prSet/>
      <dgm:spPr/>
      <dgm:t>
        <a:bodyPr/>
        <a:lstStyle/>
        <a:p>
          <a:endParaRPr lang="en-US"/>
        </a:p>
      </dgm:t>
    </dgm:pt>
    <dgm:pt modelId="{4A062F94-157F-4C25-A414-1DC3C64C8709}" type="sibTrans" cxnId="{6D1584B9-5307-4A33-92F7-B890B914DD56}">
      <dgm:prSet/>
      <dgm:spPr/>
      <dgm:t>
        <a:bodyPr/>
        <a:lstStyle/>
        <a:p>
          <a:endParaRPr lang="en-US"/>
        </a:p>
      </dgm:t>
    </dgm:pt>
    <dgm:pt modelId="{5D465F75-BE1F-4358-93AE-D8B7EB8E7772}">
      <dgm:prSet phldrT="[Text]"/>
      <dgm:spPr/>
      <dgm:t>
        <a:bodyPr/>
        <a:lstStyle/>
        <a:p>
          <a:pPr>
            <a:buNone/>
          </a:pPr>
          <a:r>
            <a:rPr lang="en-SG" b="1" dirty="0"/>
            <a:t>Improve System</a:t>
          </a:r>
        </a:p>
      </dgm:t>
    </dgm:pt>
    <dgm:pt modelId="{DD7ED62C-965C-4032-8F65-70313C1C7A49}" type="parTrans" cxnId="{F45A1E14-492C-46D3-9292-BF7740B2C429}">
      <dgm:prSet/>
      <dgm:spPr/>
      <dgm:t>
        <a:bodyPr/>
        <a:lstStyle/>
        <a:p>
          <a:endParaRPr lang="en-US"/>
        </a:p>
      </dgm:t>
    </dgm:pt>
    <dgm:pt modelId="{82DD7E93-050C-4865-ADAE-1AED7E6DC419}" type="sibTrans" cxnId="{F45A1E14-492C-46D3-9292-BF7740B2C429}">
      <dgm:prSet/>
      <dgm:spPr/>
      <dgm:t>
        <a:bodyPr/>
        <a:lstStyle/>
        <a:p>
          <a:endParaRPr lang="en-US"/>
        </a:p>
      </dgm:t>
    </dgm:pt>
    <dgm:pt modelId="{1D9B5976-8C4F-4FDD-AAA1-999C759FD5BF}">
      <dgm:prSet phldrT="[Text]"/>
      <dgm:spPr/>
      <dgm:t>
        <a:bodyPr/>
        <a:lstStyle/>
        <a:p>
          <a:endParaRPr lang="en-SG" dirty="0"/>
        </a:p>
      </dgm:t>
    </dgm:pt>
    <dgm:pt modelId="{5B35A8A0-444C-4E46-9409-213FF4A8F927}" type="parTrans" cxnId="{6B27D122-C9B8-4D4E-83B1-7755CF0169AB}">
      <dgm:prSet/>
      <dgm:spPr/>
      <dgm:t>
        <a:bodyPr/>
        <a:lstStyle/>
        <a:p>
          <a:endParaRPr lang="en-SG"/>
        </a:p>
      </dgm:t>
    </dgm:pt>
    <dgm:pt modelId="{A7D1F152-A20D-439E-B253-FEE51F7B161F}" type="sibTrans" cxnId="{6B27D122-C9B8-4D4E-83B1-7755CF0169AB}">
      <dgm:prSet/>
      <dgm:spPr/>
      <dgm:t>
        <a:bodyPr/>
        <a:lstStyle/>
        <a:p>
          <a:endParaRPr lang="en-SG"/>
        </a:p>
      </dgm:t>
    </dgm:pt>
    <dgm:pt modelId="{178333A4-8582-411C-AC1E-7B17A4C112D3}">
      <dgm:prSet phldrT="[Text]"/>
      <dgm:spPr/>
      <dgm:t>
        <a:bodyPr/>
        <a:lstStyle/>
        <a:p>
          <a:r>
            <a:rPr lang="en-AU" dirty="0"/>
            <a:t>Ad Creative </a:t>
          </a:r>
          <a:endParaRPr lang="en-SG" dirty="0"/>
        </a:p>
      </dgm:t>
    </dgm:pt>
    <dgm:pt modelId="{3FA66199-43F0-45BE-A4D5-379E0FE0AE05}" type="parTrans" cxnId="{A24A581C-F3D3-4BF4-AF38-E307ECBCECF1}">
      <dgm:prSet/>
      <dgm:spPr/>
      <dgm:t>
        <a:bodyPr/>
        <a:lstStyle/>
        <a:p>
          <a:endParaRPr lang="en-SG"/>
        </a:p>
      </dgm:t>
    </dgm:pt>
    <dgm:pt modelId="{A3B63723-2F16-44AD-B12E-BD1CDBAF6485}" type="sibTrans" cxnId="{A24A581C-F3D3-4BF4-AF38-E307ECBCECF1}">
      <dgm:prSet/>
      <dgm:spPr/>
      <dgm:t>
        <a:bodyPr/>
        <a:lstStyle/>
        <a:p>
          <a:endParaRPr lang="en-SG"/>
        </a:p>
      </dgm:t>
    </dgm:pt>
    <dgm:pt modelId="{7C3D1706-FCBE-4124-8CA2-551E9130557C}">
      <dgm:prSet phldrT="[Text]"/>
      <dgm:spPr/>
      <dgm:t>
        <a:bodyPr/>
        <a:lstStyle/>
        <a:p>
          <a:r>
            <a:rPr lang="en-AU" dirty="0"/>
            <a:t>Performance measures (CPC, Clicks, Reach)</a:t>
          </a:r>
          <a:endParaRPr lang="en-SG" dirty="0"/>
        </a:p>
      </dgm:t>
    </dgm:pt>
    <dgm:pt modelId="{D83BC298-6539-46FB-8AA8-742DBE7F3AE1}" type="parTrans" cxnId="{B34623E4-4742-496A-B850-59435CC3079B}">
      <dgm:prSet/>
      <dgm:spPr/>
      <dgm:t>
        <a:bodyPr/>
        <a:lstStyle/>
        <a:p>
          <a:endParaRPr lang="en-SG"/>
        </a:p>
      </dgm:t>
    </dgm:pt>
    <dgm:pt modelId="{F22BE35F-E05E-41A0-8CDB-307CD6C90238}" type="sibTrans" cxnId="{B34623E4-4742-496A-B850-59435CC3079B}">
      <dgm:prSet/>
      <dgm:spPr/>
      <dgm:t>
        <a:bodyPr/>
        <a:lstStyle/>
        <a:p>
          <a:endParaRPr lang="en-SG"/>
        </a:p>
      </dgm:t>
    </dgm:pt>
    <dgm:pt modelId="{123E91D4-7F38-4C2A-9C4E-3FEED77D1C9B}">
      <dgm:prSet phldrT="[Text]"/>
      <dgm:spPr/>
      <dgm:t>
        <a:bodyPr/>
        <a:lstStyle/>
        <a:p>
          <a:r>
            <a:rPr lang="en-AU" dirty="0"/>
            <a:t>Targeting Parameters (Interest, Work Titles, Countries)</a:t>
          </a:r>
          <a:endParaRPr lang="en-SG" dirty="0"/>
        </a:p>
      </dgm:t>
    </dgm:pt>
    <dgm:pt modelId="{894DAB7D-1670-4B53-9A8B-30F975ADF5E6}" type="parTrans" cxnId="{AB3C1BE2-84F0-42BD-BF10-455B62BC6FC8}">
      <dgm:prSet/>
      <dgm:spPr/>
      <dgm:t>
        <a:bodyPr/>
        <a:lstStyle/>
        <a:p>
          <a:endParaRPr lang="en-SG"/>
        </a:p>
      </dgm:t>
    </dgm:pt>
    <dgm:pt modelId="{FD76F1A6-B661-46A3-9E2D-E0147BA8E717}" type="sibTrans" cxnId="{AB3C1BE2-84F0-42BD-BF10-455B62BC6FC8}">
      <dgm:prSet/>
      <dgm:spPr/>
      <dgm:t>
        <a:bodyPr/>
        <a:lstStyle/>
        <a:p>
          <a:endParaRPr lang="en-SG"/>
        </a:p>
      </dgm:t>
    </dgm:pt>
    <dgm:pt modelId="{74D6A131-25A7-4584-8098-66E925FFB416}">
      <dgm:prSet phldrT="[Text]"/>
      <dgm:spPr/>
      <dgm:t>
        <a:bodyPr/>
        <a:lstStyle/>
        <a:p>
          <a:r>
            <a:rPr lang="en-AU" dirty="0"/>
            <a:t>Select only Campaign Objectives: LINK_CLICK, LEAD_GENERATION, CONVERSION</a:t>
          </a:r>
          <a:endParaRPr lang="en-SG" dirty="0"/>
        </a:p>
      </dgm:t>
    </dgm:pt>
    <dgm:pt modelId="{F7A5B8B4-C18C-4487-B7BD-E8B30CF3FC76}" type="parTrans" cxnId="{F0258856-7624-4BC0-8C0D-78D4F0EAC584}">
      <dgm:prSet/>
      <dgm:spPr/>
      <dgm:t>
        <a:bodyPr/>
        <a:lstStyle/>
        <a:p>
          <a:endParaRPr lang="en-SG"/>
        </a:p>
      </dgm:t>
    </dgm:pt>
    <dgm:pt modelId="{DCC914E5-57F9-4563-9F3C-91AB12812698}" type="sibTrans" cxnId="{F0258856-7624-4BC0-8C0D-78D4F0EAC584}">
      <dgm:prSet/>
      <dgm:spPr/>
      <dgm:t>
        <a:bodyPr/>
        <a:lstStyle/>
        <a:p>
          <a:endParaRPr lang="en-SG"/>
        </a:p>
      </dgm:t>
    </dgm:pt>
    <dgm:pt modelId="{7DE539B7-9F94-4DF8-AEC4-8C766B8B6393}">
      <dgm:prSet phldrT="[Text]"/>
      <dgm:spPr/>
      <dgm:t>
        <a:bodyPr/>
        <a:lstStyle/>
        <a:p>
          <a:r>
            <a:rPr lang="en-AU" dirty="0"/>
            <a:t>Add Metadata</a:t>
          </a:r>
          <a:endParaRPr lang="en-SG" dirty="0"/>
        </a:p>
      </dgm:t>
    </dgm:pt>
    <dgm:pt modelId="{C05D28BC-78F7-425F-8C05-97CE33EB509B}" type="parTrans" cxnId="{C53187D7-D9CD-4FA8-BD46-374B03F3173D}">
      <dgm:prSet/>
      <dgm:spPr/>
      <dgm:t>
        <a:bodyPr/>
        <a:lstStyle/>
        <a:p>
          <a:endParaRPr lang="en-SG"/>
        </a:p>
      </dgm:t>
    </dgm:pt>
    <dgm:pt modelId="{E7A40693-3248-43C8-8A99-B484A9E21704}" type="sibTrans" cxnId="{C53187D7-D9CD-4FA8-BD46-374B03F3173D}">
      <dgm:prSet/>
      <dgm:spPr/>
      <dgm:t>
        <a:bodyPr/>
        <a:lstStyle/>
        <a:p>
          <a:endParaRPr lang="en-SG"/>
        </a:p>
      </dgm:t>
    </dgm:pt>
    <dgm:pt modelId="{1E81C466-FA00-476B-9698-BF9D930ABA63}">
      <dgm:prSet phldrT="[Text]"/>
      <dgm:spPr/>
      <dgm:t>
        <a:bodyPr/>
        <a:lstStyle/>
        <a:p>
          <a:r>
            <a:rPr lang="en-AU" dirty="0"/>
            <a:t>TF-IDF ad body copy</a:t>
          </a:r>
          <a:endParaRPr lang="en-SG" dirty="0"/>
        </a:p>
      </dgm:t>
    </dgm:pt>
    <dgm:pt modelId="{F3DF2588-145D-473C-A368-2F492A52E782}" type="parTrans" cxnId="{FF34F1B8-AC20-4CDC-B367-1A6ED0569ED3}">
      <dgm:prSet/>
      <dgm:spPr/>
      <dgm:t>
        <a:bodyPr/>
        <a:lstStyle/>
        <a:p>
          <a:endParaRPr lang="en-SG"/>
        </a:p>
      </dgm:t>
    </dgm:pt>
    <dgm:pt modelId="{78812C63-0300-4A51-AC9E-028C209B998D}" type="sibTrans" cxnId="{FF34F1B8-AC20-4CDC-B367-1A6ED0569ED3}">
      <dgm:prSet/>
      <dgm:spPr/>
      <dgm:t>
        <a:bodyPr/>
        <a:lstStyle/>
        <a:p>
          <a:endParaRPr lang="en-SG"/>
        </a:p>
      </dgm:t>
    </dgm:pt>
    <dgm:pt modelId="{A83F61DA-C659-4110-8F9A-C27AD78DD1CE}">
      <dgm:prSet phldrT="[Text]"/>
      <dgm:spPr/>
      <dgm:t>
        <a:bodyPr/>
        <a:lstStyle/>
        <a:p>
          <a:r>
            <a:rPr lang="en-AU" dirty="0"/>
            <a:t>1-Hot interests, work titles, and countries </a:t>
          </a:r>
          <a:endParaRPr lang="en-SG" dirty="0"/>
        </a:p>
      </dgm:t>
    </dgm:pt>
    <dgm:pt modelId="{2006B8C5-93A2-4610-8B7B-A9783436CDAE}" type="parTrans" cxnId="{85E29B13-3F1E-4711-B7FD-1EB713355ABC}">
      <dgm:prSet/>
      <dgm:spPr/>
      <dgm:t>
        <a:bodyPr/>
        <a:lstStyle/>
        <a:p>
          <a:endParaRPr lang="en-SG"/>
        </a:p>
      </dgm:t>
    </dgm:pt>
    <dgm:pt modelId="{F6748FCB-D0D7-4DAA-8B6B-AC077F2C6EF6}" type="sibTrans" cxnId="{85E29B13-3F1E-4711-B7FD-1EB713355ABC}">
      <dgm:prSet/>
      <dgm:spPr/>
      <dgm:t>
        <a:bodyPr/>
        <a:lstStyle/>
        <a:p>
          <a:endParaRPr lang="en-SG"/>
        </a:p>
      </dgm:t>
    </dgm:pt>
    <dgm:pt modelId="{CE2B2A4C-CC06-43F7-BE98-8BED282CAE1C}">
      <dgm:prSet phldrT="[Text]"/>
      <dgm:spPr/>
      <dgm:t>
        <a:bodyPr/>
        <a:lstStyle/>
        <a:p>
          <a:pPr>
            <a:buNone/>
          </a:pPr>
          <a:r>
            <a:rPr lang="en-AU" b="1" dirty="0"/>
            <a:t>Matrix of Features for use in model</a:t>
          </a:r>
          <a:endParaRPr lang="en-SG" b="1" dirty="0"/>
        </a:p>
      </dgm:t>
    </dgm:pt>
    <dgm:pt modelId="{BFB61358-FB8E-4344-AE77-BD2EB4D3C1C0}" type="parTrans" cxnId="{3137952B-1025-4468-BF5A-21312E594683}">
      <dgm:prSet/>
      <dgm:spPr/>
      <dgm:t>
        <a:bodyPr/>
        <a:lstStyle/>
        <a:p>
          <a:endParaRPr lang="en-SG"/>
        </a:p>
      </dgm:t>
    </dgm:pt>
    <dgm:pt modelId="{1024B1D6-97C6-41F8-8398-21B0E00D27D8}" type="sibTrans" cxnId="{3137952B-1025-4468-BF5A-21312E594683}">
      <dgm:prSet/>
      <dgm:spPr/>
      <dgm:t>
        <a:bodyPr/>
        <a:lstStyle/>
        <a:p>
          <a:endParaRPr lang="en-SG"/>
        </a:p>
      </dgm:t>
    </dgm:pt>
    <dgm:pt modelId="{70A81751-80A3-4325-8F8E-7D8415C55EB8}">
      <dgm:prSet phldrT="[Text]"/>
      <dgm:spPr/>
      <dgm:t>
        <a:bodyPr/>
        <a:lstStyle/>
        <a:p>
          <a:pPr>
            <a:buNone/>
          </a:pPr>
          <a:r>
            <a:rPr lang="en-AU" b="1" dirty="0"/>
            <a:t>Filter irrelevant ads from the dataset &amp; prepare target variable</a:t>
          </a:r>
          <a:endParaRPr lang="en-SG" b="1" dirty="0"/>
        </a:p>
      </dgm:t>
    </dgm:pt>
    <dgm:pt modelId="{90636E54-7451-45CE-9BA4-AEAF67E1AC85}" type="parTrans" cxnId="{7ECBAE64-8933-4796-A040-979A25495F32}">
      <dgm:prSet/>
      <dgm:spPr/>
      <dgm:t>
        <a:bodyPr/>
        <a:lstStyle/>
        <a:p>
          <a:endParaRPr lang="en-SG"/>
        </a:p>
      </dgm:t>
    </dgm:pt>
    <dgm:pt modelId="{0CF6E1DD-E439-4F51-B26E-F7E00A7B1EB9}" type="sibTrans" cxnId="{7ECBAE64-8933-4796-A040-979A25495F32}">
      <dgm:prSet/>
      <dgm:spPr/>
      <dgm:t>
        <a:bodyPr/>
        <a:lstStyle/>
        <a:p>
          <a:endParaRPr lang="en-SG"/>
        </a:p>
      </dgm:t>
    </dgm:pt>
    <dgm:pt modelId="{2C822F23-1726-4F28-B44D-394BD92608F1}">
      <dgm:prSet phldrT="[Text]"/>
      <dgm:spPr/>
      <dgm:t>
        <a:bodyPr/>
        <a:lstStyle/>
        <a:p>
          <a:pPr>
            <a:buNone/>
          </a:pPr>
          <a:r>
            <a:rPr lang="en-AU" b="1" dirty="0"/>
            <a:t>Data on hand</a:t>
          </a:r>
          <a:endParaRPr lang="en-SG" b="1" dirty="0"/>
        </a:p>
      </dgm:t>
    </dgm:pt>
    <dgm:pt modelId="{CC7940EF-8DE2-4059-9C23-B4AEA76BAF97}" type="parTrans" cxnId="{BD51CBB4-2E4C-49BE-B0C9-93390C6C9D14}">
      <dgm:prSet/>
      <dgm:spPr/>
      <dgm:t>
        <a:bodyPr/>
        <a:lstStyle/>
        <a:p>
          <a:endParaRPr lang="en-SG"/>
        </a:p>
      </dgm:t>
    </dgm:pt>
    <dgm:pt modelId="{FE827FEA-A4E0-490C-ACC8-7BF5FE6FB58E}" type="sibTrans" cxnId="{BD51CBB4-2E4C-49BE-B0C9-93390C6C9D14}">
      <dgm:prSet/>
      <dgm:spPr/>
      <dgm:t>
        <a:bodyPr/>
        <a:lstStyle/>
        <a:p>
          <a:endParaRPr lang="en-SG"/>
        </a:p>
      </dgm:t>
    </dgm:pt>
    <dgm:pt modelId="{13552A5B-5E43-4716-981D-1A1CAE474706}">
      <dgm:prSet phldrT="[Text]"/>
      <dgm:spPr/>
      <dgm:t>
        <a:bodyPr/>
        <a:lstStyle/>
        <a:p>
          <a:pPr>
            <a:buNone/>
          </a:pPr>
          <a:r>
            <a:rPr lang="en-AU" b="1" dirty="0"/>
            <a:t>Winning Model</a:t>
          </a:r>
          <a:endParaRPr lang="en-SG" b="1" dirty="0"/>
        </a:p>
      </dgm:t>
    </dgm:pt>
    <dgm:pt modelId="{78AA6652-9A64-460F-9D9C-94E0A058C0CF}" type="parTrans" cxnId="{A81B0F77-600D-4252-9FD5-332E8C83D1E0}">
      <dgm:prSet/>
      <dgm:spPr/>
      <dgm:t>
        <a:bodyPr/>
        <a:lstStyle/>
        <a:p>
          <a:endParaRPr lang="en-SG"/>
        </a:p>
      </dgm:t>
    </dgm:pt>
    <dgm:pt modelId="{5F02EFA2-DEDA-42C4-AD2F-AE1F98B0096A}" type="sibTrans" cxnId="{A81B0F77-600D-4252-9FD5-332E8C83D1E0}">
      <dgm:prSet/>
      <dgm:spPr/>
      <dgm:t>
        <a:bodyPr/>
        <a:lstStyle/>
        <a:p>
          <a:endParaRPr lang="en-SG"/>
        </a:p>
      </dgm:t>
    </dgm:pt>
    <dgm:pt modelId="{50553822-9876-4322-8084-C2858763B297}">
      <dgm:prSet phldrT="[Text]"/>
      <dgm:spPr/>
      <dgm:t>
        <a:bodyPr/>
        <a:lstStyle/>
        <a:p>
          <a:endParaRPr lang="en-SG" dirty="0"/>
        </a:p>
      </dgm:t>
    </dgm:pt>
    <dgm:pt modelId="{968D9C07-0E51-438A-B29F-634C3DA36FB0}" type="parTrans" cxnId="{E97F8D6E-DF4A-4669-8AA5-AD7CA259275F}">
      <dgm:prSet/>
      <dgm:spPr/>
      <dgm:t>
        <a:bodyPr/>
        <a:lstStyle/>
        <a:p>
          <a:endParaRPr lang="en-SG"/>
        </a:p>
      </dgm:t>
    </dgm:pt>
    <dgm:pt modelId="{1757C807-2607-458F-8515-A94D4B949AAD}" type="sibTrans" cxnId="{E97F8D6E-DF4A-4669-8AA5-AD7CA259275F}">
      <dgm:prSet/>
      <dgm:spPr/>
      <dgm:t>
        <a:bodyPr/>
        <a:lstStyle/>
        <a:p>
          <a:endParaRPr lang="en-SG"/>
        </a:p>
      </dgm:t>
    </dgm:pt>
    <dgm:pt modelId="{D1563597-B93E-4C1B-B505-2840107A45F6}">
      <dgm:prSet phldrT="[Text]"/>
      <dgm:spPr/>
      <dgm:t>
        <a:bodyPr/>
        <a:lstStyle/>
        <a:p>
          <a:r>
            <a:rPr lang="en-AU" dirty="0"/>
            <a:t>Log Transform target variable CPC</a:t>
          </a:r>
          <a:endParaRPr lang="en-SG" dirty="0"/>
        </a:p>
      </dgm:t>
    </dgm:pt>
    <dgm:pt modelId="{627EA6CA-4449-45F6-B35E-996BFCFDEF3A}" type="parTrans" cxnId="{7BF7F204-90D6-4B93-A032-0C8CDA5E6420}">
      <dgm:prSet/>
      <dgm:spPr/>
      <dgm:t>
        <a:bodyPr/>
        <a:lstStyle/>
        <a:p>
          <a:endParaRPr lang="en-SG"/>
        </a:p>
      </dgm:t>
    </dgm:pt>
    <dgm:pt modelId="{05E5098E-A156-4967-BFF5-5E511B2B15AC}" type="sibTrans" cxnId="{7BF7F204-90D6-4B93-A032-0C8CDA5E6420}">
      <dgm:prSet/>
      <dgm:spPr/>
      <dgm:t>
        <a:bodyPr/>
        <a:lstStyle/>
        <a:p>
          <a:endParaRPr lang="en-SG"/>
        </a:p>
      </dgm:t>
    </dgm:pt>
    <dgm:pt modelId="{0512AFF8-501C-4E6E-AB2D-E2277752A19D}">
      <dgm:prSet phldrT="[Text]"/>
      <dgm:spPr/>
      <dgm:t>
        <a:bodyPr/>
        <a:lstStyle/>
        <a:p>
          <a:r>
            <a:rPr lang="en-AU" dirty="0"/>
            <a:t>Back Transform from Log prediction to Base 10</a:t>
          </a:r>
          <a:br>
            <a:rPr lang="en-AU" dirty="0"/>
          </a:br>
          <a:endParaRPr lang="en-SG" dirty="0"/>
        </a:p>
      </dgm:t>
    </dgm:pt>
    <dgm:pt modelId="{A18D822E-7FC0-437F-8CE6-2C2D895D7E1B}" type="parTrans" cxnId="{A467B272-64C1-4D27-9C23-5F53E49EB7E3}">
      <dgm:prSet/>
      <dgm:spPr/>
      <dgm:t>
        <a:bodyPr/>
        <a:lstStyle/>
        <a:p>
          <a:endParaRPr lang="en-SG"/>
        </a:p>
      </dgm:t>
    </dgm:pt>
    <dgm:pt modelId="{E2FD227B-46B9-46EC-ABFB-3A957237F11E}" type="sibTrans" cxnId="{A467B272-64C1-4D27-9C23-5F53E49EB7E3}">
      <dgm:prSet/>
      <dgm:spPr/>
      <dgm:t>
        <a:bodyPr/>
        <a:lstStyle/>
        <a:p>
          <a:endParaRPr lang="en-SG"/>
        </a:p>
      </dgm:t>
    </dgm:pt>
    <dgm:pt modelId="{E94A62EB-D1D4-464B-9B03-39319EEACF28}">
      <dgm:prSet phldrT="[Text]"/>
      <dgm:spPr/>
      <dgm:t>
        <a:bodyPr/>
        <a:lstStyle/>
        <a:p>
          <a:pPr>
            <a:buNone/>
          </a:pPr>
          <a:r>
            <a:rPr lang="en-AU" b="1" dirty="0"/>
            <a:t>Other models </a:t>
          </a:r>
          <a:endParaRPr lang="en-SG" b="1" dirty="0"/>
        </a:p>
      </dgm:t>
    </dgm:pt>
    <dgm:pt modelId="{ED24DE1E-8C99-49E4-AE52-7E8E8AC46D48}" type="parTrans" cxnId="{B364C65B-D70E-411B-A517-141BE6731686}">
      <dgm:prSet/>
      <dgm:spPr/>
      <dgm:t>
        <a:bodyPr/>
        <a:lstStyle/>
        <a:p>
          <a:endParaRPr lang="en-SG"/>
        </a:p>
      </dgm:t>
    </dgm:pt>
    <dgm:pt modelId="{5067100C-BA04-4305-A01A-2C669523E296}" type="sibTrans" cxnId="{B364C65B-D70E-411B-A517-141BE6731686}">
      <dgm:prSet/>
      <dgm:spPr/>
      <dgm:t>
        <a:bodyPr/>
        <a:lstStyle/>
        <a:p>
          <a:endParaRPr lang="en-SG"/>
        </a:p>
      </dgm:t>
    </dgm:pt>
    <dgm:pt modelId="{03259AE1-8E6E-4E1F-9109-90260168C25A}">
      <dgm:prSet phldrT="[Text]"/>
      <dgm:spPr/>
      <dgm:t>
        <a:bodyPr/>
        <a:lstStyle/>
        <a:p>
          <a:pPr>
            <a:buFont typeface="Arial" panose="020B0604020202020204" pitchFamily="34" charset="0"/>
            <a:buChar char="•"/>
          </a:pPr>
          <a:r>
            <a:rPr lang="en-AU" dirty="0" err="1"/>
            <a:t>XGBoost</a:t>
          </a:r>
          <a:r>
            <a:rPr lang="en-AU" dirty="0"/>
            <a:t> Tree Ensemble (classification on 5 bins of CPC equal distribution)</a:t>
          </a:r>
          <a:endParaRPr lang="en-SG" dirty="0"/>
        </a:p>
      </dgm:t>
    </dgm:pt>
    <dgm:pt modelId="{AA6E45B2-791C-4C3B-AA60-9A121466D2DE}" type="parTrans" cxnId="{0DD83693-B763-4387-85E9-411578BDA1A6}">
      <dgm:prSet/>
      <dgm:spPr/>
      <dgm:t>
        <a:bodyPr/>
        <a:lstStyle/>
        <a:p>
          <a:endParaRPr lang="en-SG"/>
        </a:p>
      </dgm:t>
    </dgm:pt>
    <dgm:pt modelId="{302E304D-D219-482F-BBEB-893AC145F0EF}" type="sibTrans" cxnId="{0DD83693-B763-4387-85E9-411578BDA1A6}">
      <dgm:prSet/>
      <dgm:spPr/>
      <dgm:t>
        <a:bodyPr/>
        <a:lstStyle/>
        <a:p>
          <a:endParaRPr lang="en-SG"/>
        </a:p>
      </dgm:t>
    </dgm:pt>
    <dgm:pt modelId="{64D3A76D-45E3-4C5D-A350-96497E1E7112}">
      <dgm:prSet phldrT="[Text]"/>
      <dgm:spPr/>
      <dgm:t>
        <a:bodyPr/>
        <a:lstStyle/>
        <a:p>
          <a:pPr>
            <a:buFont typeface="Arial" panose="020B0604020202020204" pitchFamily="34" charset="0"/>
            <a:buChar char="•"/>
          </a:pPr>
          <a:endParaRPr lang="en-SG" dirty="0"/>
        </a:p>
      </dgm:t>
    </dgm:pt>
    <dgm:pt modelId="{D5C56E5F-77B1-4036-B3E2-539D571F7F18}" type="parTrans" cxnId="{BBF37CBC-5D35-4827-819D-D9C8E66DDE17}">
      <dgm:prSet/>
      <dgm:spPr/>
      <dgm:t>
        <a:bodyPr/>
        <a:lstStyle/>
        <a:p>
          <a:endParaRPr lang="en-SG"/>
        </a:p>
      </dgm:t>
    </dgm:pt>
    <dgm:pt modelId="{7D718AFF-48DE-4618-A7F2-594246A6A612}" type="sibTrans" cxnId="{BBF37CBC-5D35-4827-819D-D9C8E66DDE17}">
      <dgm:prSet/>
      <dgm:spPr/>
      <dgm:t>
        <a:bodyPr/>
        <a:lstStyle/>
        <a:p>
          <a:endParaRPr lang="en-SG"/>
        </a:p>
      </dgm:t>
    </dgm:pt>
    <dgm:pt modelId="{C0D1FD1C-F080-429C-B548-6E21CD39AD19}">
      <dgm:prSet phldrT="[Text]"/>
      <dgm:spPr/>
      <dgm:t>
        <a:bodyPr/>
        <a:lstStyle/>
        <a:p>
          <a:pPr>
            <a:buFont typeface="Arial" panose="020B0604020202020204" pitchFamily="34" charset="0"/>
            <a:buChar char="•"/>
          </a:pPr>
          <a:r>
            <a:rPr lang="en-AU" dirty="0"/>
            <a:t>Linear Regression</a:t>
          </a:r>
          <a:endParaRPr lang="en-SG" dirty="0"/>
        </a:p>
      </dgm:t>
    </dgm:pt>
    <dgm:pt modelId="{F75F39BF-32AF-4521-A219-271D0D6A41EC}" type="parTrans" cxnId="{8C80C465-9F57-4966-A479-389812F7CBFF}">
      <dgm:prSet/>
      <dgm:spPr/>
      <dgm:t>
        <a:bodyPr/>
        <a:lstStyle/>
        <a:p>
          <a:endParaRPr lang="en-SG"/>
        </a:p>
      </dgm:t>
    </dgm:pt>
    <dgm:pt modelId="{3D4486A1-0ED3-405D-A914-1C0626A5F4AD}" type="sibTrans" cxnId="{8C80C465-9F57-4966-A479-389812F7CBFF}">
      <dgm:prSet/>
      <dgm:spPr/>
      <dgm:t>
        <a:bodyPr/>
        <a:lstStyle/>
        <a:p>
          <a:endParaRPr lang="en-SG"/>
        </a:p>
      </dgm:t>
    </dgm:pt>
    <dgm:pt modelId="{5385E3F0-F2F6-4CD3-A504-33FBC15D7445}">
      <dgm:prSet phldrT="[Text]"/>
      <dgm:spPr/>
      <dgm:t>
        <a:bodyPr/>
        <a:lstStyle/>
        <a:p>
          <a:pPr>
            <a:buFont typeface="Arial" panose="020B0604020202020204" pitchFamily="34" charset="0"/>
            <a:buChar char="•"/>
          </a:pPr>
          <a:r>
            <a:rPr lang="en-AU" dirty="0"/>
            <a:t>MLP </a:t>
          </a:r>
          <a:endParaRPr lang="en-SG" dirty="0"/>
        </a:p>
      </dgm:t>
    </dgm:pt>
    <dgm:pt modelId="{037C1D49-442E-4ED0-B71B-69A8588F234E}" type="parTrans" cxnId="{AE6A0099-FA64-4FE8-B496-1DF3F0DE5946}">
      <dgm:prSet/>
      <dgm:spPr/>
      <dgm:t>
        <a:bodyPr/>
        <a:lstStyle/>
        <a:p>
          <a:endParaRPr lang="en-SG"/>
        </a:p>
      </dgm:t>
    </dgm:pt>
    <dgm:pt modelId="{3B323497-4B8F-4203-917A-F2328D50D690}" type="sibTrans" cxnId="{AE6A0099-FA64-4FE8-B496-1DF3F0DE5946}">
      <dgm:prSet/>
      <dgm:spPr/>
      <dgm:t>
        <a:bodyPr/>
        <a:lstStyle/>
        <a:p>
          <a:endParaRPr lang="en-SG"/>
        </a:p>
      </dgm:t>
    </dgm:pt>
    <dgm:pt modelId="{80803A4E-D52C-41D8-A32B-D978ACFD4B0A}">
      <dgm:prSet phldrT="[Text]"/>
      <dgm:spPr/>
      <dgm:t>
        <a:bodyPr/>
        <a:lstStyle/>
        <a:p>
          <a:pPr>
            <a:buNone/>
          </a:pPr>
          <a:r>
            <a:rPr lang="en-AU" b="1" dirty="0"/>
            <a:t>Evaluate</a:t>
          </a:r>
          <a:endParaRPr lang="en-SG" b="1" dirty="0"/>
        </a:p>
      </dgm:t>
    </dgm:pt>
    <dgm:pt modelId="{32E896FE-7FA2-4A7E-8803-0B7C1BF43587}" type="parTrans" cxnId="{A0B11FEB-415A-4F8A-B3F3-44FD2FE045A3}">
      <dgm:prSet/>
      <dgm:spPr/>
      <dgm:t>
        <a:bodyPr/>
        <a:lstStyle/>
        <a:p>
          <a:endParaRPr lang="en-SG"/>
        </a:p>
      </dgm:t>
    </dgm:pt>
    <dgm:pt modelId="{60852716-F383-452F-8CE0-285B87CEDEEB}" type="sibTrans" cxnId="{A0B11FEB-415A-4F8A-B3F3-44FD2FE045A3}">
      <dgm:prSet/>
      <dgm:spPr/>
      <dgm:t>
        <a:bodyPr/>
        <a:lstStyle/>
        <a:p>
          <a:endParaRPr lang="en-SG"/>
        </a:p>
      </dgm:t>
    </dgm:pt>
    <dgm:pt modelId="{7CD763A6-8135-4A23-9821-47447180D6EC}">
      <dgm:prSet phldrT="[Text]"/>
      <dgm:spPr/>
      <dgm:t>
        <a:bodyPr/>
        <a:lstStyle/>
        <a:p>
          <a:endParaRPr lang="en-SG" dirty="0"/>
        </a:p>
      </dgm:t>
    </dgm:pt>
    <dgm:pt modelId="{123D65E7-A01B-4FCD-A8E6-58544AC10239}" type="parTrans" cxnId="{47846DE0-50A5-45A5-BE83-4CDE6FA56347}">
      <dgm:prSet/>
      <dgm:spPr/>
      <dgm:t>
        <a:bodyPr/>
        <a:lstStyle/>
        <a:p>
          <a:endParaRPr lang="en-SG"/>
        </a:p>
      </dgm:t>
    </dgm:pt>
    <dgm:pt modelId="{B6FBC1C7-7F57-407A-B173-A712DB2107F3}" type="sibTrans" cxnId="{47846DE0-50A5-45A5-BE83-4CDE6FA56347}">
      <dgm:prSet/>
      <dgm:spPr/>
      <dgm:t>
        <a:bodyPr/>
        <a:lstStyle/>
        <a:p>
          <a:endParaRPr lang="en-SG"/>
        </a:p>
      </dgm:t>
    </dgm:pt>
    <dgm:pt modelId="{D55C7F1E-B84A-44EF-AE96-8B5B412D8789}">
      <dgm:prSet phldrT="[Text]"/>
      <dgm:spPr/>
      <dgm:t>
        <a:bodyPr/>
        <a:lstStyle/>
        <a:p>
          <a:pPr>
            <a:buFont typeface="Arial" panose="020B0604020202020204" pitchFamily="34" charset="0"/>
            <a:buChar char="•"/>
          </a:pPr>
          <a:r>
            <a:rPr lang="en-SG" dirty="0"/>
            <a:t>New ads will have new Ad Features. Add into Matrix of Features</a:t>
          </a:r>
        </a:p>
      </dgm:t>
    </dgm:pt>
    <dgm:pt modelId="{CBF32CC3-6C72-4D87-B936-350B67812C7E}" type="parTrans" cxnId="{B4CC8F0E-E8CB-407D-AF98-B2D348AEA068}">
      <dgm:prSet/>
      <dgm:spPr/>
      <dgm:t>
        <a:bodyPr/>
        <a:lstStyle/>
        <a:p>
          <a:endParaRPr lang="en-SG"/>
        </a:p>
      </dgm:t>
    </dgm:pt>
    <dgm:pt modelId="{8B477EB0-A088-4692-8BF4-F691527F10EA}" type="sibTrans" cxnId="{B4CC8F0E-E8CB-407D-AF98-B2D348AEA068}">
      <dgm:prSet/>
      <dgm:spPr/>
      <dgm:t>
        <a:bodyPr/>
        <a:lstStyle/>
        <a:p>
          <a:endParaRPr lang="en-SG"/>
        </a:p>
      </dgm:t>
    </dgm:pt>
    <dgm:pt modelId="{2C73F31A-52CF-40ED-BA99-123798012C3D}">
      <dgm:prSet phldrT="[Text]"/>
      <dgm:spPr/>
      <dgm:t>
        <a:bodyPr/>
        <a:lstStyle/>
        <a:p>
          <a:pPr>
            <a:buFont typeface="Arial" panose="020B0604020202020204" pitchFamily="34" charset="0"/>
            <a:buChar char="•"/>
          </a:pPr>
          <a:r>
            <a:rPr lang="en-AU" dirty="0"/>
            <a:t>Retrain model</a:t>
          </a:r>
          <a:endParaRPr lang="en-SG" dirty="0"/>
        </a:p>
      </dgm:t>
    </dgm:pt>
    <dgm:pt modelId="{37A63276-7A12-48E3-9047-BDC3892469E0}" type="parTrans" cxnId="{D0F74CE3-CF29-4021-AF20-2B7F1992BE86}">
      <dgm:prSet/>
      <dgm:spPr/>
      <dgm:t>
        <a:bodyPr/>
        <a:lstStyle/>
        <a:p>
          <a:endParaRPr lang="en-SG"/>
        </a:p>
      </dgm:t>
    </dgm:pt>
    <dgm:pt modelId="{785045E8-5ECA-4422-A4D0-C45E54A692E1}" type="sibTrans" cxnId="{D0F74CE3-CF29-4021-AF20-2B7F1992BE86}">
      <dgm:prSet/>
      <dgm:spPr/>
      <dgm:t>
        <a:bodyPr/>
        <a:lstStyle/>
        <a:p>
          <a:endParaRPr lang="en-SG"/>
        </a:p>
      </dgm:t>
    </dgm:pt>
    <dgm:pt modelId="{BF35AC31-C658-4508-8EEC-612B7ABFACDF}" type="pres">
      <dgm:prSet presAssocID="{76548952-67BA-46A8-A0BC-0976A0DB4A28}" presName="linearFlow" presStyleCnt="0">
        <dgm:presLayoutVars>
          <dgm:dir/>
          <dgm:animLvl val="lvl"/>
          <dgm:resizeHandles val="exact"/>
        </dgm:presLayoutVars>
      </dgm:prSet>
      <dgm:spPr/>
    </dgm:pt>
    <dgm:pt modelId="{7543DD07-8BC8-48E0-AC24-8176945C673F}" type="pres">
      <dgm:prSet presAssocID="{89400613-A66A-4171-932E-46197F275D4D}" presName="composite" presStyleCnt="0"/>
      <dgm:spPr/>
    </dgm:pt>
    <dgm:pt modelId="{2E9DFA9B-ED04-4457-AFA1-7282328F4D9F}" type="pres">
      <dgm:prSet presAssocID="{89400613-A66A-4171-932E-46197F275D4D}" presName="parTx" presStyleLbl="node1" presStyleIdx="0" presStyleCnt="5">
        <dgm:presLayoutVars>
          <dgm:chMax val="0"/>
          <dgm:chPref val="0"/>
          <dgm:bulletEnabled val="1"/>
        </dgm:presLayoutVars>
      </dgm:prSet>
      <dgm:spPr/>
    </dgm:pt>
    <dgm:pt modelId="{AE822493-3B1A-4DC4-BA67-2B1A7798D61D}" type="pres">
      <dgm:prSet presAssocID="{89400613-A66A-4171-932E-46197F275D4D}" presName="parSh" presStyleLbl="node1" presStyleIdx="0" presStyleCnt="5"/>
      <dgm:spPr/>
    </dgm:pt>
    <dgm:pt modelId="{697C39CF-6E93-470E-A08A-B7A695B9320C}" type="pres">
      <dgm:prSet presAssocID="{89400613-A66A-4171-932E-46197F275D4D}" presName="desTx" presStyleLbl="fgAcc1" presStyleIdx="0" presStyleCnt="5">
        <dgm:presLayoutVars>
          <dgm:bulletEnabled val="1"/>
        </dgm:presLayoutVars>
      </dgm:prSet>
      <dgm:spPr/>
    </dgm:pt>
    <dgm:pt modelId="{31BD5D39-493C-4410-9FB2-80F6A77E0166}" type="pres">
      <dgm:prSet presAssocID="{17D3C956-D5C5-4D05-A9E0-7A7F47CF7BCF}" presName="sibTrans" presStyleLbl="sibTrans2D1" presStyleIdx="0" presStyleCnt="4"/>
      <dgm:spPr/>
    </dgm:pt>
    <dgm:pt modelId="{8AF3A1C7-3967-4AC4-ADA3-D3A02424E362}" type="pres">
      <dgm:prSet presAssocID="{17D3C956-D5C5-4D05-A9E0-7A7F47CF7BCF}" presName="connTx" presStyleLbl="sibTrans2D1" presStyleIdx="0" presStyleCnt="4"/>
      <dgm:spPr/>
    </dgm:pt>
    <dgm:pt modelId="{55557A98-2F54-495B-ADED-3E37A247D382}" type="pres">
      <dgm:prSet presAssocID="{64208C4F-38B2-47BE-9C48-0591AC922BBA}" presName="composite" presStyleCnt="0"/>
      <dgm:spPr/>
    </dgm:pt>
    <dgm:pt modelId="{FA81DCD9-AABE-404E-830A-E17F702D55E6}" type="pres">
      <dgm:prSet presAssocID="{64208C4F-38B2-47BE-9C48-0591AC922BBA}" presName="parTx" presStyleLbl="node1" presStyleIdx="0" presStyleCnt="5">
        <dgm:presLayoutVars>
          <dgm:chMax val="0"/>
          <dgm:chPref val="0"/>
          <dgm:bulletEnabled val="1"/>
        </dgm:presLayoutVars>
      </dgm:prSet>
      <dgm:spPr/>
    </dgm:pt>
    <dgm:pt modelId="{E3172681-4DF9-4F07-9399-7795E7EB58E4}" type="pres">
      <dgm:prSet presAssocID="{64208C4F-38B2-47BE-9C48-0591AC922BBA}" presName="parSh" presStyleLbl="node1" presStyleIdx="1" presStyleCnt="5"/>
      <dgm:spPr/>
    </dgm:pt>
    <dgm:pt modelId="{40173782-7A31-4DCF-97E9-B5F2FAB7B36D}" type="pres">
      <dgm:prSet presAssocID="{64208C4F-38B2-47BE-9C48-0591AC922BBA}" presName="desTx" presStyleLbl="fgAcc1" presStyleIdx="1" presStyleCnt="5">
        <dgm:presLayoutVars>
          <dgm:bulletEnabled val="1"/>
        </dgm:presLayoutVars>
      </dgm:prSet>
      <dgm:spPr/>
    </dgm:pt>
    <dgm:pt modelId="{CFA63FFA-384C-4072-B04A-B77F51286852}" type="pres">
      <dgm:prSet presAssocID="{D656A53D-EB5A-4158-AE53-638F64642FB9}" presName="sibTrans" presStyleLbl="sibTrans2D1" presStyleIdx="1" presStyleCnt="4"/>
      <dgm:spPr/>
    </dgm:pt>
    <dgm:pt modelId="{54D0E177-3230-452C-BB85-9D47A034334A}" type="pres">
      <dgm:prSet presAssocID="{D656A53D-EB5A-4158-AE53-638F64642FB9}" presName="connTx" presStyleLbl="sibTrans2D1" presStyleIdx="1" presStyleCnt="4"/>
      <dgm:spPr/>
    </dgm:pt>
    <dgm:pt modelId="{E5114458-3755-4319-AF9D-D5C5F2E8F8FE}" type="pres">
      <dgm:prSet presAssocID="{9E0247A6-7E35-4C9D-9626-B5BFBBCFBD9A}" presName="composite" presStyleCnt="0"/>
      <dgm:spPr/>
    </dgm:pt>
    <dgm:pt modelId="{C0B0B573-ADD0-4642-9C16-3D6DF8836B7C}" type="pres">
      <dgm:prSet presAssocID="{9E0247A6-7E35-4C9D-9626-B5BFBBCFBD9A}" presName="parTx" presStyleLbl="node1" presStyleIdx="1" presStyleCnt="5">
        <dgm:presLayoutVars>
          <dgm:chMax val="0"/>
          <dgm:chPref val="0"/>
          <dgm:bulletEnabled val="1"/>
        </dgm:presLayoutVars>
      </dgm:prSet>
      <dgm:spPr/>
    </dgm:pt>
    <dgm:pt modelId="{5325B972-CC6A-40E0-A33F-A2A4500C101F}" type="pres">
      <dgm:prSet presAssocID="{9E0247A6-7E35-4C9D-9626-B5BFBBCFBD9A}" presName="parSh" presStyleLbl="node1" presStyleIdx="2" presStyleCnt="5"/>
      <dgm:spPr/>
    </dgm:pt>
    <dgm:pt modelId="{28583D12-F85A-426C-94C0-0FC25AD3E764}" type="pres">
      <dgm:prSet presAssocID="{9E0247A6-7E35-4C9D-9626-B5BFBBCFBD9A}" presName="desTx" presStyleLbl="fgAcc1" presStyleIdx="2" presStyleCnt="5">
        <dgm:presLayoutVars>
          <dgm:bulletEnabled val="1"/>
        </dgm:presLayoutVars>
      </dgm:prSet>
      <dgm:spPr/>
    </dgm:pt>
    <dgm:pt modelId="{44DDE2F8-FFCD-4386-9DCF-A637A230BCE4}" type="pres">
      <dgm:prSet presAssocID="{884C6553-0B4D-4FF7-8836-4B8296AC2EFF}" presName="sibTrans" presStyleLbl="sibTrans2D1" presStyleIdx="2" presStyleCnt="4"/>
      <dgm:spPr/>
    </dgm:pt>
    <dgm:pt modelId="{3F408174-06F8-485F-874E-DBD13FC850E0}" type="pres">
      <dgm:prSet presAssocID="{884C6553-0B4D-4FF7-8836-4B8296AC2EFF}" presName="connTx" presStyleLbl="sibTrans2D1" presStyleIdx="2" presStyleCnt="4"/>
      <dgm:spPr/>
    </dgm:pt>
    <dgm:pt modelId="{828009B0-9121-4518-A19B-1DE7BB91B4A2}" type="pres">
      <dgm:prSet presAssocID="{4CC08CFB-CA5B-4941-879F-EFB609910313}" presName="composite" presStyleCnt="0"/>
      <dgm:spPr/>
    </dgm:pt>
    <dgm:pt modelId="{96ED3400-6C3F-482F-BB9C-0BFAF3E7828B}" type="pres">
      <dgm:prSet presAssocID="{4CC08CFB-CA5B-4941-879F-EFB609910313}" presName="parTx" presStyleLbl="node1" presStyleIdx="2" presStyleCnt="5">
        <dgm:presLayoutVars>
          <dgm:chMax val="0"/>
          <dgm:chPref val="0"/>
          <dgm:bulletEnabled val="1"/>
        </dgm:presLayoutVars>
      </dgm:prSet>
      <dgm:spPr/>
    </dgm:pt>
    <dgm:pt modelId="{9FE18F74-1313-45DC-9E76-F7D7B224A27A}" type="pres">
      <dgm:prSet presAssocID="{4CC08CFB-CA5B-4941-879F-EFB609910313}" presName="parSh" presStyleLbl="node1" presStyleIdx="3" presStyleCnt="5"/>
      <dgm:spPr/>
    </dgm:pt>
    <dgm:pt modelId="{C72BC841-A7DD-495E-AD8F-3392A491FC42}" type="pres">
      <dgm:prSet presAssocID="{4CC08CFB-CA5B-4941-879F-EFB609910313}" presName="desTx" presStyleLbl="fgAcc1" presStyleIdx="3" presStyleCnt="5">
        <dgm:presLayoutVars>
          <dgm:bulletEnabled val="1"/>
        </dgm:presLayoutVars>
      </dgm:prSet>
      <dgm:spPr/>
    </dgm:pt>
    <dgm:pt modelId="{44866CCD-72EF-4130-9A4C-730A0EBD18CB}" type="pres">
      <dgm:prSet presAssocID="{E54156C1-C140-42CE-8BFA-EFA40B30378D}" presName="sibTrans" presStyleLbl="sibTrans2D1" presStyleIdx="3" presStyleCnt="4"/>
      <dgm:spPr/>
    </dgm:pt>
    <dgm:pt modelId="{F4840F12-04B9-4A0C-8125-02BCAB93FDFD}" type="pres">
      <dgm:prSet presAssocID="{E54156C1-C140-42CE-8BFA-EFA40B30378D}" presName="connTx" presStyleLbl="sibTrans2D1" presStyleIdx="3" presStyleCnt="4"/>
      <dgm:spPr/>
    </dgm:pt>
    <dgm:pt modelId="{B3D8BA83-E3ED-43B1-8949-0A3B3CFA921A}" type="pres">
      <dgm:prSet presAssocID="{8F9E7906-2395-46F0-8F76-985FE753BC6B}" presName="composite" presStyleCnt="0"/>
      <dgm:spPr/>
    </dgm:pt>
    <dgm:pt modelId="{CA4529EB-DA5D-4AFF-BDC5-E579C84B39DB}" type="pres">
      <dgm:prSet presAssocID="{8F9E7906-2395-46F0-8F76-985FE753BC6B}" presName="parTx" presStyleLbl="node1" presStyleIdx="3" presStyleCnt="5">
        <dgm:presLayoutVars>
          <dgm:chMax val="0"/>
          <dgm:chPref val="0"/>
          <dgm:bulletEnabled val="1"/>
        </dgm:presLayoutVars>
      </dgm:prSet>
      <dgm:spPr/>
    </dgm:pt>
    <dgm:pt modelId="{821F65A8-5371-4B15-B398-14CF0A86D9E5}" type="pres">
      <dgm:prSet presAssocID="{8F9E7906-2395-46F0-8F76-985FE753BC6B}" presName="parSh" presStyleLbl="node1" presStyleIdx="4" presStyleCnt="5"/>
      <dgm:spPr/>
    </dgm:pt>
    <dgm:pt modelId="{0AB44914-0A62-4A3A-B1F2-ACC85DBA37B0}" type="pres">
      <dgm:prSet presAssocID="{8F9E7906-2395-46F0-8F76-985FE753BC6B}" presName="desTx" presStyleLbl="fgAcc1" presStyleIdx="4" presStyleCnt="5">
        <dgm:presLayoutVars>
          <dgm:bulletEnabled val="1"/>
        </dgm:presLayoutVars>
      </dgm:prSet>
      <dgm:spPr/>
    </dgm:pt>
  </dgm:ptLst>
  <dgm:cxnLst>
    <dgm:cxn modelId="{E5E8C601-C583-4C23-BEEC-C1C82CCFD36B}" type="presOf" srcId="{7CD763A6-8135-4A23-9821-47447180D6EC}" destId="{0AB44914-0A62-4A3A-B1F2-ACC85DBA37B0}" srcOrd="0" destOrd="2" presId="urn:microsoft.com/office/officeart/2005/8/layout/process3"/>
    <dgm:cxn modelId="{39B9B402-1845-496B-9362-7102E6D75EE6}" srcId="{9E0247A6-7E35-4C9D-9626-B5BFBBCFBD9A}" destId="{63397138-A424-4649-A051-FE7D62A60999}" srcOrd="2" destOrd="0" parTransId="{D1AE2FD1-6868-494D-876E-D7BF592BA0AB}" sibTransId="{C5E4094C-489E-4D7D-A6AE-2BA79E616742}"/>
    <dgm:cxn modelId="{39C2D504-100A-434F-A7F2-12D7724ABCCB}" type="presOf" srcId="{CE2B2A4C-CC06-43F7-BE98-8BED282CAE1C}" destId="{28583D12-F85A-426C-94C0-0FC25AD3E764}" srcOrd="0" destOrd="0" presId="urn:microsoft.com/office/officeart/2005/8/layout/process3"/>
    <dgm:cxn modelId="{7BF7F204-90D6-4B93-A032-0C8CDA5E6420}" srcId="{64208C4F-38B2-47BE-9C48-0591AC922BBA}" destId="{D1563597-B93E-4C1B-B505-2840107A45F6}" srcOrd="5" destOrd="0" parTransId="{627EA6CA-4449-45F6-B35E-996BFCFDEF3A}" sibTransId="{05E5098E-A156-4967-BFF5-5E511B2B15AC}"/>
    <dgm:cxn modelId="{C83D3B06-2878-4225-B6E1-6AB97D962799}" type="presOf" srcId="{5D465F75-BE1F-4358-93AE-D8B7EB8E7772}" destId="{0AB44914-0A62-4A3A-B1F2-ACC85DBA37B0}" srcOrd="0" destOrd="3" presId="urn:microsoft.com/office/officeart/2005/8/layout/process3"/>
    <dgm:cxn modelId="{5A872708-B871-4413-B403-304CC98E2500}" srcId="{64208C4F-38B2-47BE-9C48-0591AC922BBA}" destId="{0C2C68B7-B9C2-4528-B384-B81142BC9BBE}" srcOrd="3" destOrd="0" parTransId="{AD8F8E92-1D6A-4179-A86C-5E827DDC8278}" sibTransId="{786EE075-12D3-4A4C-A5D2-F9D73632AE9A}"/>
    <dgm:cxn modelId="{B4CC8F0E-E8CB-407D-AF98-B2D348AEA068}" srcId="{8F9E7906-2395-46F0-8F76-985FE753BC6B}" destId="{D55C7F1E-B84A-44EF-AE96-8B5B412D8789}" srcOrd="4" destOrd="0" parTransId="{CBF32CC3-6C72-4D87-B936-350B67812C7E}" sibTransId="{8B477EB0-A088-4692-8BF4-F691527F10EA}"/>
    <dgm:cxn modelId="{85E29B13-3F1E-4711-B7FD-1EB713355ABC}" srcId="{9E0247A6-7E35-4C9D-9626-B5BFBBCFBD9A}" destId="{A83F61DA-C659-4110-8F9A-C27AD78DD1CE}" srcOrd="1" destOrd="0" parTransId="{2006B8C5-93A2-4610-8B7B-A9783436CDAE}" sibTransId="{F6748FCB-D0D7-4DAA-8B6B-AC077F2C6EF6}"/>
    <dgm:cxn modelId="{F45A1E14-492C-46D3-9292-BF7740B2C429}" srcId="{8F9E7906-2395-46F0-8F76-985FE753BC6B}" destId="{5D465F75-BE1F-4358-93AE-D8B7EB8E7772}" srcOrd="3" destOrd="0" parTransId="{DD7ED62C-965C-4032-8F65-70313C1C7A49}" sibTransId="{82DD7E93-050C-4865-ADAE-1AED7E6DC419}"/>
    <dgm:cxn modelId="{43F95C1B-74EE-4618-A12C-BEEA3E59971F}" type="presOf" srcId="{13552A5B-5E43-4716-981D-1A1CAE474706}" destId="{C72BC841-A7DD-495E-AD8F-3392A491FC42}" srcOrd="0" destOrd="0" presId="urn:microsoft.com/office/officeart/2005/8/layout/process3"/>
    <dgm:cxn modelId="{A24A581C-F3D3-4BF4-AF38-E307ECBCECF1}" srcId="{89400613-A66A-4171-932E-46197F275D4D}" destId="{178333A4-8582-411C-AC1E-7B17A4C112D3}" srcOrd="2" destOrd="0" parTransId="{3FA66199-43F0-45BE-A4D5-379E0FE0AE05}" sibTransId="{A3B63723-2F16-44AD-B12E-BD1CDBAF6485}"/>
    <dgm:cxn modelId="{8E35451F-0D76-4DB7-BC90-0E06BB1FB7C5}" type="presOf" srcId="{64208C4F-38B2-47BE-9C48-0591AC922BBA}" destId="{FA81DCD9-AABE-404E-830A-E17F702D55E6}" srcOrd="0" destOrd="0" presId="urn:microsoft.com/office/officeart/2005/8/layout/process3"/>
    <dgm:cxn modelId="{5E545D22-E0DA-4E74-A67E-D1ACAE474365}" type="presOf" srcId="{0512AFF8-501C-4E6E-AB2D-E2277752A19D}" destId="{C72BC841-A7DD-495E-AD8F-3392A491FC42}" srcOrd="0" destOrd="2" presId="urn:microsoft.com/office/officeart/2005/8/layout/process3"/>
    <dgm:cxn modelId="{6B27D122-C9B8-4D4E-83B1-7755CF0169AB}" srcId="{89400613-A66A-4171-932E-46197F275D4D}" destId="{1D9B5976-8C4F-4FDD-AAA1-999C759FD5BF}" srcOrd="5" destOrd="0" parTransId="{5B35A8A0-444C-4E46-9409-213FF4A8F927}" sibTransId="{A7D1F152-A20D-439E-B253-FEE51F7B161F}"/>
    <dgm:cxn modelId="{397A5B26-C94D-4B46-9D22-219735080B41}" type="presOf" srcId="{1E81C466-FA00-476B-9698-BF9D930ABA63}" destId="{28583D12-F85A-426C-94C0-0FC25AD3E764}" srcOrd="0" destOrd="3" presId="urn:microsoft.com/office/officeart/2005/8/layout/process3"/>
    <dgm:cxn modelId="{4DCBE02A-7E43-47AD-9110-CC4141E7983D}" type="presOf" srcId="{884C6553-0B4D-4FF7-8836-4B8296AC2EFF}" destId="{44DDE2F8-FFCD-4386-9DCF-A637A230BCE4}" srcOrd="0" destOrd="0" presId="urn:microsoft.com/office/officeart/2005/8/layout/process3"/>
    <dgm:cxn modelId="{3137952B-1025-4468-BF5A-21312E594683}" srcId="{9E0247A6-7E35-4C9D-9626-B5BFBBCFBD9A}" destId="{CE2B2A4C-CC06-43F7-BE98-8BED282CAE1C}" srcOrd="0" destOrd="0" parTransId="{BFB61358-FB8E-4344-AE77-BD2EB4D3C1C0}" sibTransId="{1024B1D6-97C6-41F8-8398-21B0E00D27D8}"/>
    <dgm:cxn modelId="{B2822130-E8F0-409D-86B6-FEB9FD4C1863}" type="presOf" srcId="{E54156C1-C140-42CE-8BFA-EFA40B30378D}" destId="{44866CCD-72EF-4130-9A4C-730A0EBD18CB}" srcOrd="0" destOrd="0" presId="urn:microsoft.com/office/officeart/2005/8/layout/process3"/>
    <dgm:cxn modelId="{20128431-D524-493C-A8C1-B85F9F25E8C9}" srcId="{76548952-67BA-46A8-A0BC-0976A0DB4A28}" destId="{4CC08CFB-CA5B-4941-879F-EFB609910313}" srcOrd="3" destOrd="0" parTransId="{8F34AF8B-19EA-49E0-98B5-2EDA9228F768}" sibTransId="{E54156C1-C140-42CE-8BFA-EFA40B30378D}"/>
    <dgm:cxn modelId="{86EBD93C-B5C2-431F-BD40-6D42BE9AB544}" type="presOf" srcId="{F320D86D-AA4F-4099-91AB-F87CFCCACBBA}" destId="{0AB44914-0A62-4A3A-B1F2-ACC85DBA37B0}" srcOrd="0" destOrd="1" presId="urn:microsoft.com/office/officeart/2005/8/layout/process3"/>
    <dgm:cxn modelId="{B2395B3F-6106-4388-B7D9-3913F2D6F596}" type="presOf" srcId="{03259AE1-8E6E-4E1F-9109-90260168C25A}" destId="{C72BC841-A7DD-495E-AD8F-3392A491FC42}" srcOrd="0" destOrd="4" presId="urn:microsoft.com/office/officeart/2005/8/layout/process3"/>
    <dgm:cxn modelId="{4985B33F-6DC0-4472-8E97-75749D0DA8CC}" type="presOf" srcId="{9E0247A6-7E35-4C9D-9626-B5BFBBCFBD9A}" destId="{C0B0B573-ADD0-4642-9C16-3D6DF8836B7C}" srcOrd="0" destOrd="0" presId="urn:microsoft.com/office/officeart/2005/8/layout/process3"/>
    <dgm:cxn modelId="{B364C65B-D70E-411B-A517-141BE6731686}" srcId="{4CC08CFB-CA5B-4941-879F-EFB609910313}" destId="{E94A62EB-D1D4-464B-9B03-39319EEACF28}" srcOrd="3" destOrd="0" parTransId="{ED24DE1E-8C99-49E4-AE52-7E8E8AC46D48}" sibTransId="{5067100C-BA04-4305-A01A-2C669523E296}"/>
    <dgm:cxn modelId="{F463435C-505A-4A92-B506-39B423D6B17D}" type="presOf" srcId="{178333A4-8582-411C-AC1E-7B17A4C112D3}" destId="{697C39CF-6E93-470E-A08A-B7A695B9320C}" srcOrd="0" destOrd="2" presId="urn:microsoft.com/office/officeart/2005/8/layout/process3"/>
    <dgm:cxn modelId="{E8E5295E-420E-44A0-B608-BE50A74FA1B6}" type="presOf" srcId="{9E0247A6-7E35-4C9D-9626-B5BFBBCFBD9A}" destId="{5325B972-CC6A-40E0-A33F-A2A4500C101F}" srcOrd="1" destOrd="0" presId="urn:microsoft.com/office/officeart/2005/8/layout/process3"/>
    <dgm:cxn modelId="{4D090C63-94C6-4197-9E34-C731DF7C7AC2}" type="presOf" srcId="{D55C7F1E-B84A-44EF-AE96-8B5B412D8789}" destId="{0AB44914-0A62-4A3A-B1F2-ACC85DBA37B0}" srcOrd="0" destOrd="4" presId="urn:microsoft.com/office/officeart/2005/8/layout/process3"/>
    <dgm:cxn modelId="{7ECBAE64-8933-4796-A040-979A25495F32}" srcId="{64208C4F-38B2-47BE-9C48-0591AC922BBA}" destId="{70A81751-80A3-4325-8F8E-7D8415C55EB8}" srcOrd="0" destOrd="0" parTransId="{90636E54-7451-45CE-9BA4-AEAF67E1AC85}" sibTransId="{0CF6E1DD-E439-4F51-B26E-F7E00A7B1EB9}"/>
    <dgm:cxn modelId="{2B25BE44-D56F-4499-B42F-4C7342289710}" type="presOf" srcId="{A83F61DA-C659-4110-8F9A-C27AD78DD1CE}" destId="{28583D12-F85A-426C-94C0-0FC25AD3E764}" srcOrd="0" destOrd="1" presId="urn:microsoft.com/office/officeart/2005/8/layout/process3"/>
    <dgm:cxn modelId="{EBC15945-E4FA-446E-9736-5681BC2DF812}" type="presOf" srcId="{74D6A131-25A7-4584-8098-66E925FFB416}" destId="{40173782-7A31-4DCF-97E9-B5F2FAB7B36D}" srcOrd="0" destOrd="2" presId="urn:microsoft.com/office/officeart/2005/8/layout/process3"/>
    <dgm:cxn modelId="{8C80C465-9F57-4966-A479-389812F7CBFF}" srcId="{4CC08CFB-CA5B-4941-879F-EFB609910313}" destId="{C0D1FD1C-F080-429C-B548-6E21CD39AD19}" srcOrd="5" destOrd="0" parTransId="{F75F39BF-32AF-4521-A219-271D0D6A41EC}" sibTransId="{3D4486A1-0ED3-405D-A914-1C0626A5F4AD}"/>
    <dgm:cxn modelId="{E97F8D6E-DF4A-4669-8AA5-AD7CA259275F}" srcId="{9E0247A6-7E35-4C9D-9626-B5BFBBCFBD9A}" destId="{50553822-9876-4322-8084-C2858763B297}" srcOrd="4" destOrd="0" parTransId="{968D9C07-0E51-438A-B29F-634C3DA36FB0}" sibTransId="{1757C807-2607-458F-8515-A94D4B949AAD}"/>
    <dgm:cxn modelId="{244C9350-BFE3-47A5-A583-4B8B00AC1A90}" type="presOf" srcId="{1D9B5976-8C4F-4FDD-AAA1-999C759FD5BF}" destId="{697C39CF-6E93-470E-A08A-B7A695B9320C}" srcOrd="0" destOrd="5" presId="urn:microsoft.com/office/officeart/2005/8/layout/process3"/>
    <dgm:cxn modelId="{A467B272-64C1-4D27-9C23-5F53E49EB7E3}" srcId="{4CC08CFB-CA5B-4941-879F-EFB609910313}" destId="{0512AFF8-501C-4E6E-AB2D-E2277752A19D}" srcOrd="2" destOrd="0" parTransId="{A18D822E-7FC0-437F-8CE6-2C2D895D7E1B}" sibTransId="{E2FD227B-46B9-46EC-ABFB-3A957237F11E}"/>
    <dgm:cxn modelId="{1243A673-37ED-475B-AF7B-2BB18CEA55B5}" type="presOf" srcId="{D1563597-B93E-4C1B-B505-2840107A45F6}" destId="{40173782-7A31-4DCF-97E9-B5F2FAB7B36D}" srcOrd="0" destOrd="5" presId="urn:microsoft.com/office/officeart/2005/8/layout/process3"/>
    <dgm:cxn modelId="{8AEDC575-5B7B-488E-A73A-5B224732635F}" type="presOf" srcId="{89400613-A66A-4171-932E-46197F275D4D}" destId="{2E9DFA9B-ED04-4457-AFA1-7282328F4D9F}" srcOrd="0" destOrd="0" presId="urn:microsoft.com/office/officeart/2005/8/layout/process3"/>
    <dgm:cxn modelId="{F0258856-7624-4BC0-8C0D-78D4F0EAC584}" srcId="{64208C4F-38B2-47BE-9C48-0591AC922BBA}" destId="{74D6A131-25A7-4584-8098-66E925FFB416}" srcOrd="2" destOrd="0" parTransId="{F7A5B8B4-C18C-4487-B7BD-E8B30CF3FC76}" sibTransId="{DCC914E5-57F9-4563-9F3C-91AB12812698}"/>
    <dgm:cxn modelId="{A81B0F77-600D-4252-9FD5-332E8C83D1E0}" srcId="{4CC08CFB-CA5B-4941-879F-EFB609910313}" destId="{13552A5B-5E43-4716-981D-1A1CAE474706}" srcOrd="0" destOrd="0" parTransId="{78AA6652-9A64-460F-9D9C-94E0A058C0CF}" sibTransId="{5F02EFA2-DEDA-42C4-AD2F-AE1F98B0096A}"/>
    <dgm:cxn modelId="{57555F77-C6A8-4C29-B9E5-7381A12D31C7}" type="presOf" srcId="{63397138-A424-4649-A051-FE7D62A60999}" destId="{28583D12-F85A-426C-94C0-0FC25AD3E764}" srcOrd="0" destOrd="2" presId="urn:microsoft.com/office/officeart/2005/8/layout/process3"/>
    <dgm:cxn modelId="{E65F3378-BB39-46A7-B6D8-A7728CA8DEE1}" type="presOf" srcId="{17D3C956-D5C5-4D05-A9E0-7A7F47CF7BCF}" destId="{8AF3A1C7-3967-4AC4-ADA3-D3A02424E362}" srcOrd="1" destOrd="0" presId="urn:microsoft.com/office/officeart/2005/8/layout/process3"/>
    <dgm:cxn modelId="{F2CFD47D-CCB3-43D1-8D98-7C1703F181AA}" srcId="{4CC08CFB-CA5B-4941-879F-EFB609910313}" destId="{E0D9D52E-2EA7-4F6C-B0DA-B1F6DE29E06F}" srcOrd="1" destOrd="0" parTransId="{93B09CC9-A427-440D-8CDE-BD70444F90F1}" sibTransId="{7CB3FB86-ADAD-4A7A-87BB-4044CA1C730A}"/>
    <dgm:cxn modelId="{53113E7F-0D74-49CE-9322-FA60806EA31F}" type="presOf" srcId="{8FE33034-2084-43B5-9451-AB2BF13F4A3F}" destId="{40173782-7A31-4DCF-97E9-B5F2FAB7B36D}" srcOrd="0" destOrd="1" presId="urn:microsoft.com/office/officeart/2005/8/layout/process3"/>
    <dgm:cxn modelId="{389B4684-DEBD-4357-823A-9E2F8673C309}" type="presOf" srcId="{76548952-67BA-46A8-A0BC-0976A0DB4A28}" destId="{BF35AC31-C658-4508-8EEC-612B7ABFACDF}" srcOrd="0" destOrd="0" presId="urn:microsoft.com/office/officeart/2005/8/layout/process3"/>
    <dgm:cxn modelId="{C9780F87-AD94-4C16-98A0-276629CA2503}" type="presOf" srcId="{50553822-9876-4322-8084-C2858763B297}" destId="{28583D12-F85A-426C-94C0-0FC25AD3E764}" srcOrd="0" destOrd="4" presId="urn:microsoft.com/office/officeart/2005/8/layout/process3"/>
    <dgm:cxn modelId="{5082D48F-6FB3-429C-82CD-538008725BA7}" type="presOf" srcId="{D54D2507-BF22-4473-838A-2FB817D6B258}" destId="{697C39CF-6E93-470E-A08A-B7A695B9320C}" srcOrd="0" destOrd="1" presId="urn:microsoft.com/office/officeart/2005/8/layout/process3"/>
    <dgm:cxn modelId="{0DD83693-B763-4387-85E9-411578BDA1A6}" srcId="{4CC08CFB-CA5B-4941-879F-EFB609910313}" destId="{03259AE1-8E6E-4E1F-9109-90260168C25A}" srcOrd="4" destOrd="0" parTransId="{AA6E45B2-791C-4C3B-AA60-9A121466D2DE}" sibTransId="{302E304D-D219-482F-BBEB-893AC145F0EF}"/>
    <dgm:cxn modelId="{4091C393-5C45-4FE1-A2D4-A7D751CB939C}" srcId="{76548952-67BA-46A8-A0BC-0976A0DB4A28}" destId="{8F9E7906-2395-46F0-8F76-985FE753BC6B}" srcOrd="4" destOrd="0" parTransId="{BEBC8986-3E78-45EE-8E95-530C7EA1B099}" sibTransId="{A75AFE17-93C7-4F70-A5E8-3E79C6C3AF8D}"/>
    <dgm:cxn modelId="{5D477F96-8333-46B6-ACDA-FE35271597E0}" type="presOf" srcId="{4CC08CFB-CA5B-4941-879F-EFB609910313}" destId="{9FE18F74-1313-45DC-9E76-F7D7B224A27A}" srcOrd="1" destOrd="0" presId="urn:microsoft.com/office/officeart/2005/8/layout/process3"/>
    <dgm:cxn modelId="{AE6A0099-FA64-4FE8-B496-1DF3F0DE5946}" srcId="{4CC08CFB-CA5B-4941-879F-EFB609910313}" destId="{5385E3F0-F2F6-4CD3-A504-33FBC15D7445}" srcOrd="6" destOrd="0" parTransId="{037C1D49-442E-4ED0-B71B-69A8588F234E}" sibTransId="{3B323497-4B8F-4203-917A-F2328D50D690}"/>
    <dgm:cxn modelId="{C1BE3FA7-BC2F-4CE7-934E-8677F579750D}" type="presOf" srcId="{80803A4E-D52C-41D8-A32B-D978ACFD4B0A}" destId="{0AB44914-0A62-4A3A-B1F2-ACC85DBA37B0}" srcOrd="0" destOrd="0" presId="urn:microsoft.com/office/officeart/2005/8/layout/process3"/>
    <dgm:cxn modelId="{703F4BAB-8E9A-4847-A6A4-5D02CEF978C6}" type="presOf" srcId="{C0D1FD1C-F080-429C-B548-6E21CD39AD19}" destId="{C72BC841-A7DD-495E-AD8F-3392A491FC42}" srcOrd="0" destOrd="5" presId="urn:microsoft.com/office/officeart/2005/8/layout/process3"/>
    <dgm:cxn modelId="{E95624AE-6C39-4847-829D-F4BB6C8ECD7F}" type="presOf" srcId="{7C3D1706-FCBE-4124-8CA2-551E9130557C}" destId="{697C39CF-6E93-470E-A08A-B7A695B9320C}" srcOrd="0" destOrd="3" presId="urn:microsoft.com/office/officeart/2005/8/layout/process3"/>
    <dgm:cxn modelId="{471E39B0-F4F4-4CF5-907A-0B109461175A}" type="presOf" srcId="{0C2C68B7-B9C2-4528-B384-B81142BC9BBE}" destId="{40173782-7A31-4DCF-97E9-B5F2FAB7B36D}" srcOrd="0" destOrd="3" presId="urn:microsoft.com/office/officeart/2005/8/layout/process3"/>
    <dgm:cxn modelId="{FF347CB1-B271-4986-B959-C148278A82D1}" type="presOf" srcId="{123E91D4-7F38-4C2A-9C4E-3FEED77D1C9B}" destId="{697C39CF-6E93-470E-A08A-B7A695B9320C}" srcOrd="0" destOrd="4" presId="urn:microsoft.com/office/officeart/2005/8/layout/process3"/>
    <dgm:cxn modelId="{62A71BB3-245F-4D99-A735-F58FF0B6450F}" type="presOf" srcId="{17D3C956-D5C5-4D05-A9E0-7A7F47CF7BCF}" destId="{31BD5D39-493C-4410-9FB2-80F6A77E0166}" srcOrd="0" destOrd="0" presId="urn:microsoft.com/office/officeart/2005/8/layout/process3"/>
    <dgm:cxn modelId="{50BCE0B3-2A72-4385-B55F-B6BB6002E70C}" type="presOf" srcId="{E54156C1-C140-42CE-8BFA-EFA40B30378D}" destId="{F4840F12-04B9-4A0C-8125-02BCAB93FDFD}" srcOrd="1" destOrd="0" presId="urn:microsoft.com/office/officeart/2005/8/layout/process3"/>
    <dgm:cxn modelId="{BD51CBB4-2E4C-49BE-B0C9-93390C6C9D14}" srcId="{89400613-A66A-4171-932E-46197F275D4D}" destId="{2C822F23-1726-4F28-B44D-394BD92608F1}" srcOrd="0" destOrd="0" parTransId="{CC7940EF-8DE2-4059-9C23-B4AEA76BAF97}" sibTransId="{FE827FEA-A4E0-490C-ACC8-7BF5FE6FB58E}"/>
    <dgm:cxn modelId="{86B0D3B5-D9B0-41B1-8828-9D835E34517D}" type="presOf" srcId="{E0D9D52E-2EA7-4F6C-B0DA-B1F6DE29E06F}" destId="{C72BC841-A7DD-495E-AD8F-3392A491FC42}" srcOrd="0" destOrd="1" presId="urn:microsoft.com/office/officeart/2005/8/layout/process3"/>
    <dgm:cxn modelId="{D9319FB7-C59B-4CDA-BB44-6A65CECE7827}" srcId="{76548952-67BA-46A8-A0BC-0976A0DB4A28}" destId="{9E0247A6-7E35-4C9D-9626-B5BFBBCFBD9A}" srcOrd="2" destOrd="0" parTransId="{184EAF0A-C2D9-44E8-9222-2C4B1AB4AF74}" sibTransId="{884C6553-0B4D-4FF7-8836-4B8296AC2EFF}"/>
    <dgm:cxn modelId="{FF34F1B8-AC20-4CDC-B367-1A6ED0569ED3}" srcId="{9E0247A6-7E35-4C9D-9626-B5BFBBCFBD9A}" destId="{1E81C466-FA00-476B-9698-BF9D930ABA63}" srcOrd="3" destOrd="0" parTransId="{F3DF2588-145D-473C-A368-2F492A52E782}" sibTransId="{78812C63-0300-4A51-AC9E-028C209B998D}"/>
    <dgm:cxn modelId="{6D1584B9-5307-4A33-92F7-B890B914DD56}" srcId="{64208C4F-38B2-47BE-9C48-0591AC922BBA}" destId="{8FE33034-2084-43B5-9451-AB2BF13F4A3F}" srcOrd="1" destOrd="0" parTransId="{C55D210A-65FA-4D24-9B0E-5B87B4224208}" sibTransId="{4A062F94-157F-4C25-A414-1DC3C64C8709}"/>
    <dgm:cxn modelId="{BBF37CBC-5D35-4827-819D-D9C8E66DDE17}" srcId="{4CC08CFB-CA5B-4941-879F-EFB609910313}" destId="{64D3A76D-45E3-4C5D-A350-96497E1E7112}" srcOrd="7" destOrd="0" parTransId="{D5C56E5F-77B1-4036-B3E2-539D571F7F18}" sibTransId="{7D718AFF-48DE-4618-A7F2-594246A6A612}"/>
    <dgm:cxn modelId="{04C5A2BD-F491-422D-80E7-9FD71FC89A14}" type="presOf" srcId="{7DE539B7-9F94-4DF8-AEC4-8C766B8B6393}" destId="{40173782-7A31-4DCF-97E9-B5F2FAB7B36D}" srcOrd="0" destOrd="4" presId="urn:microsoft.com/office/officeart/2005/8/layout/process3"/>
    <dgm:cxn modelId="{C4CAB4C2-C03D-46BE-84C6-594F26E625F7}" type="presOf" srcId="{884C6553-0B4D-4FF7-8836-4B8296AC2EFF}" destId="{3F408174-06F8-485F-874E-DBD13FC850E0}" srcOrd="1" destOrd="0" presId="urn:microsoft.com/office/officeart/2005/8/layout/process3"/>
    <dgm:cxn modelId="{9E24A2C7-A5EE-43A6-9A21-BF6281E8004B}" srcId="{76548952-67BA-46A8-A0BC-0976A0DB4A28}" destId="{89400613-A66A-4171-932E-46197F275D4D}" srcOrd="0" destOrd="0" parTransId="{7D1B1358-2F2E-404F-9C5A-0B91CF115448}" sibTransId="{17D3C956-D5C5-4D05-A9E0-7A7F47CF7BCF}"/>
    <dgm:cxn modelId="{322213C8-31DE-45CC-9E04-910E9BBE5B25}" type="presOf" srcId="{8F9E7906-2395-46F0-8F76-985FE753BC6B}" destId="{821F65A8-5371-4B15-B398-14CF0A86D9E5}" srcOrd="1" destOrd="0" presId="urn:microsoft.com/office/officeart/2005/8/layout/process3"/>
    <dgm:cxn modelId="{BFCA59CC-B2BE-47BE-8060-B04BA20D8892}" type="presOf" srcId="{64D3A76D-45E3-4C5D-A350-96497E1E7112}" destId="{C72BC841-A7DD-495E-AD8F-3392A491FC42}" srcOrd="0" destOrd="7" presId="urn:microsoft.com/office/officeart/2005/8/layout/process3"/>
    <dgm:cxn modelId="{2B8AE8CD-C1DC-4A3D-A020-C7B4DF310A68}" type="presOf" srcId="{E94A62EB-D1D4-464B-9B03-39319EEACF28}" destId="{C72BC841-A7DD-495E-AD8F-3392A491FC42}" srcOrd="0" destOrd="3" presId="urn:microsoft.com/office/officeart/2005/8/layout/process3"/>
    <dgm:cxn modelId="{862758CE-D578-4628-A3B6-12A0763DB61B}" type="presOf" srcId="{89400613-A66A-4171-932E-46197F275D4D}" destId="{AE822493-3B1A-4DC4-BA67-2B1A7798D61D}" srcOrd="1" destOrd="0" presId="urn:microsoft.com/office/officeart/2005/8/layout/process3"/>
    <dgm:cxn modelId="{94C39CCE-2EB7-4D01-82F6-1BAD5A79599E}" srcId="{89400613-A66A-4171-932E-46197F275D4D}" destId="{D54D2507-BF22-4473-838A-2FB817D6B258}" srcOrd="1" destOrd="0" parTransId="{0F611D7B-8130-4A4E-980A-63A3DFB5A7B7}" sibTransId="{37723876-35BE-4D90-B325-8740BA0826E2}"/>
    <dgm:cxn modelId="{C53187D7-D9CD-4FA8-BD46-374B03F3173D}" srcId="{64208C4F-38B2-47BE-9C48-0591AC922BBA}" destId="{7DE539B7-9F94-4DF8-AEC4-8C766B8B6393}" srcOrd="4" destOrd="0" parTransId="{C05D28BC-78F7-425F-8C05-97CE33EB509B}" sibTransId="{E7A40693-3248-43C8-8A99-B484A9E21704}"/>
    <dgm:cxn modelId="{FDF43CDD-C1BC-4630-B957-924E13B9BCBE}" type="presOf" srcId="{8F9E7906-2395-46F0-8F76-985FE753BC6B}" destId="{CA4529EB-DA5D-4AFF-BDC5-E579C84B39DB}" srcOrd="0" destOrd="0" presId="urn:microsoft.com/office/officeart/2005/8/layout/process3"/>
    <dgm:cxn modelId="{CF83FDDF-31D4-4076-88EA-A99E72D771EA}" srcId="{76548952-67BA-46A8-A0BC-0976A0DB4A28}" destId="{64208C4F-38B2-47BE-9C48-0591AC922BBA}" srcOrd="1" destOrd="0" parTransId="{0CCE3476-2338-405E-B47C-63B64377362A}" sibTransId="{D656A53D-EB5A-4158-AE53-638F64642FB9}"/>
    <dgm:cxn modelId="{24B867E0-7759-43BC-8B09-0D663BF21C39}" type="presOf" srcId="{D656A53D-EB5A-4158-AE53-638F64642FB9}" destId="{CFA63FFA-384C-4072-B04A-B77F51286852}" srcOrd="0" destOrd="0" presId="urn:microsoft.com/office/officeart/2005/8/layout/process3"/>
    <dgm:cxn modelId="{47846DE0-50A5-45A5-BE83-4CDE6FA56347}" srcId="{8F9E7906-2395-46F0-8F76-985FE753BC6B}" destId="{7CD763A6-8135-4A23-9821-47447180D6EC}" srcOrd="2" destOrd="0" parTransId="{123D65E7-A01B-4FCD-A8E6-58544AC10239}" sibTransId="{B6FBC1C7-7F57-407A-B173-A712DB2107F3}"/>
    <dgm:cxn modelId="{DBCF7BE0-402F-4991-9386-2FE7C6F08752}" type="presOf" srcId="{4CC08CFB-CA5B-4941-879F-EFB609910313}" destId="{96ED3400-6C3F-482F-BB9C-0BFAF3E7828B}" srcOrd="0" destOrd="0" presId="urn:microsoft.com/office/officeart/2005/8/layout/process3"/>
    <dgm:cxn modelId="{0A9D60E1-8971-43F3-AA01-AA9880DDDF59}" type="presOf" srcId="{5385E3F0-F2F6-4CD3-A504-33FBC15D7445}" destId="{C72BC841-A7DD-495E-AD8F-3392A491FC42}" srcOrd="0" destOrd="6" presId="urn:microsoft.com/office/officeart/2005/8/layout/process3"/>
    <dgm:cxn modelId="{AB3C1BE2-84F0-42BD-BF10-455B62BC6FC8}" srcId="{89400613-A66A-4171-932E-46197F275D4D}" destId="{123E91D4-7F38-4C2A-9C4E-3FEED77D1C9B}" srcOrd="4" destOrd="0" parTransId="{894DAB7D-1670-4B53-9A8B-30F975ADF5E6}" sibTransId="{FD76F1A6-B661-46A3-9E2D-E0147BA8E717}"/>
    <dgm:cxn modelId="{D0F74CE3-CF29-4021-AF20-2B7F1992BE86}" srcId="{8F9E7906-2395-46F0-8F76-985FE753BC6B}" destId="{2C73F31A-52CF-40ED-BA99-123798012C3D}" srcOrd="5" destOrd="0" parTransId="{37A63276-7A12-48E3-9047-BDC3892469E0}" sibTransId="{785045E8-5ECA-4422-A4D0-C45E54A692E1}"/>
    <dgm:cxn modelId="{B34623E4-4742-496A-B850-59435CC3079B}" srcId="{89400613-A66A-4171-932E-46197F275D4D}" destId="{7C3D1706-FCBE-4124-8CA2-551E9130557C}" srcOrd="3" destOrd="0" parTransId="{D83BC298-6539-46FB-8AA8-742DBE7F3AE1}" sibTransId="{F22BE35F-E05E-41A0-8CDB-307CD6C90238}"/>
    <dgm:cxn modelId="{A0B11FEB-415A-4F8A-B3F3-44FD2FE045A3}" srcId="{8F9E7906-2395-46F0-8F76-985FE753BC6B}" destId="{80803A4E-D52C-41D8-A32B-D978ACFD4B0A}" srcOrd="0" destOrd="0" parTransId="{32E896FE-7FA2-4A7E-8803-0B7C1BF43587}" sibTransId="{60852716-F383-452F-8CE0-285B87CEDEEB}"/>
    <dgm:cxn modelId="{36F291ED-0523-40D6-8A13-FB9784459B54}" type="presOf" srcId="{2C822F23-1726-4F28-B44D-394BD92608F1}" destId="{697C39CF-6E93-470E-A08A-B7A695B9320C}" srcOrd="0" destOrd="0" presId="urn:microsoft.com/office/officeart/2005/8/layout/process3"/>
    <dgm:cxn modelId="{A0C7A0F2-AEF6-4485-8F6F-CA0D2343B9E6}" type="presOf" srcId="{D656A53D-EB5A-4158-AE53-638F64642FB9}" destId="{54D0E177-3230-452C-BB85-9D47A034334A}" srcOrd="1" destOrd="0" presId="urn:microsoft.com/office/officeart/2005/8/layout/process3"/>
    <dgm:cxn modelId="{54C7E1F9-D21C-4230-8FEA-FC7D29A40C33}" type="presOf" srcId="{2C73F31A-52CF-40ED-BA99-123798012C3D}" destId="{0AB44914-0A62-4A3A-B1F2-ACC85DBA37B0}" srcOrd="0" destOrd="5" presId="urn:microsoft.com/office/officeart/2005/8/layout/process3"/>
    <dgm:cxn modelId="{57DABEFA-FD84-4E29-84E0-381E9664B74F}" type="presOf" srcId="{70A81751-80A3-4325-8F8E-7D8415C55EB8}" destId="{40173782-7A31-4DCF-97E9-B5F2FAB7B36D}" srcOrd="0" destOrd="0" presId="urn:microsoft.com/office/officeart/2005/8/layout/process3"/>
    <dgm:cxn modelId="{46386AFE-B11B-46FD-9D67-9D9C34E7F3C9}" type="presOf" srcId="{64208C4F-38B2-47BE-9C48-0591AC922BBA}" destId="{E3172681-4DF9-4F07-9399-7795E7EB58E4}" srcOrd="1" destOrd="0" presId="urn:microsoft.com/office/officeart/2005/8/layout/process3"/>
    <dgm:cxn modelId="{CDFB28FF-45C1-4D5E-91D2-5CAAF74DD154}" srcId="{8F9E7906-2395-46F0-8F76-985FE753BC6B}" destId="{F320D86D-AA4F-4099-91AB-F87CFCCACBBA}" srcOrd="1" destOrd="0" parTransId="{4B5EE3F4-93CF-47DD-B004-73B0E89CB965}" sibTransId="{67A8649F-36F8-470A-8E1A-92E39A0FDB64}"/>
    <dgm:cxn modelId="{F9A51774-CB21-459E-BCCC-ACC29CB40A3D}" type="presParOf" srcId="{BF35AC31-C658-4508-8EEC-612B7ABFACDF}" destId="{7543DD07-8BC8-48E0-AC24-8176945C673F}" srcOrd="0" destOrd="0" presId="urn:microsoft.com/office/officeart/2005/8/layout/process3"/>
    <dgm:cxn modelId="{B812ECA2-DD7F-4A7E-9742-6664B083AB63}" type="presParOf" srcId="{7543DD07-8BC8-48E0-AC24-8176945C673F}" destId="{2E9DFA9B-ED04-4457-AFA1-7282328F4D9F}" srcOrd="0" destOrd="0" presId="urn:microsoft.com/office/officeart/2005/8/layout/process3"/>
    <dgm:cxn modelId="{97DAF73D-6CB6-4A5A-8678-BF6F23E171B1}" type="presParOf" srcId="{7543DD07-8BC8-48E0-AC24-8176945C673F}" destId="{AE822493-3B1A-4DC4-BA67-2B1A7798D61D}" srcOrd="1" destOrd="0" presId="urn:microsoft.com/office/officeart/2005/8/layout/process3"/>
    <dgm:cxn modelId="{050D8834-C1E2-43B3-A24E-DDCE29C08B02}" type="presParOf" srcId="{7543DD07-8BC8-48E0-AC24-8176945C673F}" destId="{697C39CF-6E93-470E-A08A-B7A695B9320C}" srcOrd="2" destOrd="0" presId="urn:microsoft.com/office/officeart/2005/8/layout/process3"/>
    <dgm:cxn modelId="{B20F2C8E-6FD2-4A46-9FCE-2D392A333BDB}" type="presParOf" srcId="{BF35AC31-C658-4508-8EEC-612B7ABFACDF}" destId="{31BD5D39-493C-4410-9FB2-80F6A77E0166}" srcOrd="1" destOrd="0" presId="urn:microsoft.com/office/officeart/2005/8/layout/process3"/>
    <dgm:cxn modelId="{C76DD7AB-4FED-469E-BE7B-58D20B807901}" type="presParOf" srcId="{31BD5D39-493C-4410-9FB2-80F6A77E0166}" destId="{8AF3A1C7-3967-4AC4-ADA3-D3A02424E362}" srcOrd="0" destOrd="0" presId="urn:microsoft.com/office/officeart/2005/8/layout/process3"/>
    <dgm:cxn modelId="{CD37D2DA-5CB6-44E4-9E3F-3E9AB3CF1C53}" type="presParOf" srcId="{BF35AC31-C658-4508-8EEC-612B7ABFACDF}" destId="{55557A98-2F54-495B-ADED-3E37A247D382}" srcOrd="2" destOrd="0" presId="urn:microsoft.com/office/officeart/2005/8/layout/process3"/>
    <dgm:cxn modelId="{86E4B63C-87FD-4365-82E4-6527AEC002E3}" type="presParOf" srcId="{55557A98-2F54-495B-ADED-3E37A247D382}" destId="{FA81DCD9-AABE-404E-830A-E17F702D55E6}" srcOrd="0" destOrd="0" presId="urn:microsoft.com/office/officeart/2005/8/layout/process3"/>
    <dgm:cxn modelId="{2E5FE883-F394-474A-B37E-3BE63F4A4FC8}" type="presParOf" srcId="{55557A98-2F54-495B-ADED-3E37A247D382}" destId="{E3172681-4DF9-4F07-9399-7795E7EB58E4}" srcOrd="1" destOrd="0" presId="urn:microsoft.com/office/officeart/2005/8/layout/process3"/>
    <dgm:cxn modelId="{373DA134-906A-4581-AE7C-8191051581DB}" type="presParOf" srcId="{55557A98-2F54-495B-ADED-3E37A247D382}" destId="{40173782-7A31-4DCF-97E9-B5F2FAB7B36D}" srcOrd="2" destOrd="0" presId="urn:microsoft.com/office/officeart/2005/8/layout/process3"/>
    <dgm:cxn modelId="{E9FD1B46-CFA3-4496-95A6-A1D845D2AB7B}" type="presParOf" srcId="{BF35AC31-C658-4508-8EEC-612B7ABFACDF}" destId="{CFA63FFA-384C-4072-B04A-B77F51286852}" srcOrd="3" destOrd="0" presId="urn:microsoft.com/office/officeart/2005/8/layout/process3"/>
    <dgm:cxn modelId="{A298775C-7139-41DA-8AE0-7BFE4605CC07}" type="presParOf" srcId="{CFA63FFA-384C-4072-B04A-B77F51286852}" destId="{54D0E177-3230-452C-BB85-9D47A034334A}" srcOrd="0" destOrd="0" presId="urn:microsoft.com/office/officeart/2005/8/layout/process3"/>
    <dgm:cxn modelId="{32D3F39F-9488-4AAF-93C3-D9E660F71F52}" type="presParOf" srcId="{BF35AC31-C658-4508-8EEC-612B7ABFACDF}" destId="{E5114458-3755-4319-AF9D-D5C5F2E8F8FE}" srcOrd="4" destOrd="0" presId="urn:microsoft.com/office/officeart/2005/8/layout/process3"/>
    <dgm:cxn modelId="{6EB261C7-2764-4156-B8B6-AFE388E38BE8}" type="presParOf" srcId="{E5114458-3755-4319-AF9D-D5C5F2E8F8FE}" destId="{C0B0B573-ADD0-4642-9C16-3D6DF8836B7C}" srcOrd="0" destOrd="0" presId="urn:microsoft.com/office/officeart/2005/8/layout/process3"/>
    <dgm:cxn modelId="{093409C4-878C-4E7D-A789-521EFF62E9E8}" type="presParOf" srcId="{E5114458-3755-4319-AF9D-D5C5F2E8F8FE}" destId="{5325B972-CC6A-40E0-A33F-A2A4500C101F}" srcOrd="1" destOrd="0" presId="urn:microsoft.com/office/officeart/2005/8/layout/process3"/>
    <dgm:cxn modelId="{7AF4B099-BF33-4D09-893C-382C42EA840E}" type="presParOf" srcId="{E5114458-3755-4319-AF9D-D5C5F2E8F8FE}" destId="{28583D12-F85A-426C-94C0-0FC25AD3E764}" srcOrd="2" destOrd="0" presId="urn:microsoft.com/office/officeart/2005/8/layout/process3"/>
    <dgm:cxn modelId="{FF3986E4-472B-414A-9C83-8A81E4DAC047}" type="presParOf" srcId="{BF35AC31-C658-4508-8EEC-612B7ABFACDF}" destId="{44DDE2F8-FFCD-4386-9DCF-A637A230BCE4}" srcOrd="5" destOrd="0" presId="urn:microsoft.com/office/officeart/2005/8/layout/process3"/>
    <dgm:cxn modelId="{EE522EBE-EC96-4075-BBFD-E58CB8ACA63F}" type="presParOf" srcId="{44DDE2F8-FFCD-4386-9DCF-A637A230BCE4}" destId="{3F408174-06F8-485F-874E-DBD13FC850E0}" srcOrd="0" destOrd="0" presId="urn:microsoft.com/office/officeart/2005/8/layout/process3"/>
    <dgm:cxn modelId="{EA309A99-9123-4E1A-899B-F0724B7A3BFC}" type="presParOf" srcId="{BF35AC31-C658-4508-8EEC-612B7ABFACDF}" destId="{828009B0-9121-4518-A19B-1DE7BB91B4A2}" srcOrd="6" destOrd="0" presId="urn:microsoft.com/office/officeart/2005/8/layout/process3"/>
    <dgm:cxn modelId="{AF5294B6-19FF-444A-AD31-FCC9563A8AE2}" type="presParOf" srcId="{828009B0-9121-4518-A19B-1DE7BB91B4A2}" destId="{96ED3400-6C3F-482F-BB9C-0BFAF3E7828B}" srcOrd="0" destOrd="0" presId="urn:microsoft.com/office/officeart/2005/8/layout/process3"/>
    <dgm:cxn modelId="{AE90137E-A6A9-4BF3-A1E1-BE3CCA3C8893}" type="presParOf" srcId="{828009B0-9121-4518-A19B-1DE7BB91B4A2}" destId="{9FE18F74-1313-45DC-9E76-F7D7B224A27A}" srcOrd="1" destOrd="0" presId="urn:microsoft.com/office/officeart/2005/8/layout/process3"/>
    <dgm:cxn modelId="{3ABDD506-631D-48AA-B60C-BEB0D5207ACE}" type="presParOf" srcId="{828009B0-9121-4518-A19B-1DE7BB91B4A2}" destId="{C72BC841-A7DD-495E-AD8F-3392A491FC42}" srcOrd="2" destOrd="0" presId="urn:microsoft.com/office/officeart/2005/8/layout/process3"/>
    <dgm:cxn modelId="{571F46B4-BE61-49E1-AEBD-6398F340749D}" type="presParOf" srcId="{BF35AC31-C658-4508-8EEC-612B7ABFACDF}" destId="{44866CCD-72EF-4130-9A4C-730A0EBD18CB}" srcOrd="7" destOrd="0" presId="urn:microsoft.com/office/officeart/2005/8/layout/process3"/>
    <dgm:cxn modelId="{80879796-F4F2-4688-8CA5-8676827912CB}" type="presParOf" srcId="{44866CCD-72EF-4130-9A4C-730A0EBD18CB}" destId="{F4840F12-04B9-4A0C-8125-02BCAB93FDFD}" srcOrd="0" destOrd="0" presId="urn:microsoft.com/office/officeart/2005/8/layout/process3"/>
    <dgm:cxn modelId="{56C39719-2C0D-4F62-84BC-6AF10C669DFC}" type="presParOf" srcId="{BF35AC31-C658-4508-8EEC-612B7ABFACDF}" destId="{B3D8BA83-E3ED-43B1-8949-0A3B3CFA921A}" srcOrd="8" destOrd="0" presId="urn:microsoft.com/office/officeart/2005/8/layout/process3"/>
    <dgm:cxn modelId="{6312BB70-5E62-454D-9EA9-24A60C60C2EF}" type="presParOf" srcId="{B3D8BA83-E3ED-43B1-8949-0A3B3CFA921A}" destId="{CA4529EB-DA5D-4AFF-BDC5-E579C84B39DB}" srcOrd="0" destOrd="0" presId="urn:microsoft.com/office/officeart/2005/8/layout/process3"/>
    <dgm:cxn modelId="{746138EC-67B3-486F-AEE8-D8B287E83884}" type="presParOf" srcId="{B3D8BA83-E3ED-43B1-8949-0A3B3CFA921A}" destId="{821F65A8-5371-4B15-B398-14CF0A86D9E5}" srcOrd="1" destOrd="0" presId="urn:microsoft.com/office/officeart/2005/8/layout/process3"/>
    <dgm:cxn modelId="{82EE56D0-E1E4-442F-8515-6A8E0C012262}" type="presParOf" srcId="{B3D8BA83-E3ED-43B1-8949-0A3B3CFA921A}" destId="{0AB44914-0A62-4A3A-B1F2-ACC85DBA37B0}"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822493-3B1A-4DC4-BA67-2B1A7798D61D}">
      <dsp:nvSpPr>
        <dsp:cNvPr id="0" name=""/>
        <dsp:cNvSpPr/>
      </dsp:nvSpPr>
      <dsp:spPr>
        <a:xfrm>
          <a:off x="6959" y="1248352"/>
          <a:ext cx="1570323" cy="878347"/>
        </a:xfrm>
        <a:prstGeom prst="roundRect">
          <a:avLst>
            <a:gd name="adj" fmla="val 10000"/>
          </a:avLst>
        </a:prstGeom>
        <a:solidFill>
          <a:schemeClr val="accent2">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marL="0" lvl="0" indent="0" algn="l" defTabSz="488950">
            <a:lnSpc>
              <a:spcPct val="90000"/>
            </a:lnSpc>
            <a:spcBef>
              <a:spcPct val="0"/>
            </a:spcBef>
            <a:spcAft>
              <a:spcPct val="35000"/>
            </a:spcAft>
            <a:buNone/>
          </a:pPr>
          <a:r>
            <a:rPr lang="en-AU" sz="1100" kern="1200" dirty="0"/>
            <a:t>Extract data &amp; ads from Facebook</a:t>
          </a:r>
          <a:endParaRPr lang="en-SG" sz="1100" kern="1200" dirty="0"/>
        </a:p>
      </dsp:txBody>
      <dsp:txXfrm>
        <a:off x="6959" y="1248352"/>
        <a:ext cx="1570323" cy="585564"/>
      </dsp:txXfrm>
    </dsp:sp>
    <dsp:sp modelId="{697C39CF-6E93-470E-A08A-B7A695B9320C}">
      <dsp:nvSpPr>
        <dsp:cNvPr id="0" name=""/>
        <dsp:cNvSpPr/>
      </dsp:nvSpPr>
      <dsp:spPr>
        <a:xfrm>
          <a:off x="328592" y="1833916"/>
          <a:ext cx="1570323" cy="3031875"/>
        </a:xfrm>
        <a:prstGeom prst="roundRect">
          <a:avLst>
            <a:gd name="adj" fmla="val 10000"/>
          </a:avLst>
        </a:prstGeom>
        <a:solidFill>
          <a:schemeClr val="lt1">
            <a:alpha val="9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None/>
          </a:pPr>
          <a:r>
            <a:rPr lang="en-AU" sz="1100" b="1" kern="1200" dirty="0"/>
            <a:t>Data on hand</a:t>
          </a:r>
          <a:endParaRPr lang="en-SG" sz="1100" b="1" kern="1200" dirty="0"/>
        </a:p>
        <a:p>
          <a:pPr marL="57150" lvl="1" indent="-57150" algn="l" defTabSz="488950">
            <a:lnSpc>
              <a:spcPct val="90000"/>
            </a:lnSpc>
            <a:spcBef>
              <a:spcPct val="0"/>
            </a:spcBef>
            <a:spcAft>
              <a:spcPct val="15000"/>
            </a:spcAft>
            <a:buChar char="•"/>
          </a:pPr>
          <a:r>
            <a:rPr lang="en-AU" sz="1100" kern="1200" dirty="0"/>
            <a:t>Ad Copy</a:t>
          </a:r>
          <a:endParaRPr lang="en-SG" sz="1100" kern="1200" dirty="0"/>
        </a:p>
        <a:p>
          <a:pPr marL="57150" lvl="1" indent="-57150" algn="l" defTabSz="488950">
            <a:lnSpc>
              <a:spcPct val="90000"/>
            </a:lnSpc>
            <a:spcBef>
              <a:spcPct val="0"/>
            </a:spcBef>
            <a:spcAft>
              <a:spcPct val="15000"/>
            </a:spcAft>
            <a:buChar char="•"/>
          </a:pPr>
          <a:r>
            <a:rPr lang="en-AU" sz="1100" kern="1200" dirty="0"/>
            <a:t>Ad Creative </a:t>
          </a:r>
          <a:endParaRPr lang="en-SG" sz="1100" kern="1200" dirty="0"/>
        </a:p>
        <a:p>
          <a:pPr marL="57150" lvl="1" indent="-57150" algn="l" defTabSz="488950">
            <a:lnSpc>
              <a:spcPct val="90000"/>
            </a:lnSpc>
            <a:spcBef>
              <a:spcPct val="0"/>
            </a:spcBef>
            <a:spcAft>
              <a:spcPct val="15000"/>
            </a:spcAft>
            <a:buChar char="•"/>
          </a:pPr>
          <a:r>
            <a:rPr lang="en-AU" sz="1100" kern="1200" dirty="0"/>
            <a:t>Performance measures (CPC, Clicks, Reach)</a:t>
          </a:r>
          <a:endParaRPr lang="en-SG" sz="1100" kern="1200" dirty="0"/>
        </a:p>
        <a:p>
          <a:pPr marL="57150" lvl="1" indent="-57150" algn="l" defTabSz="488950">
            <a:lnSpc>
              <a:spcPct val="90000"/>
            </a:lnSpc>
            <a:spcBef>
              <a:spcPct val="0"/>
            </a:spcBef>
            <a:spcAft>
              <a:spcPct val="15000"/>
            </a:spcAft>
            <a:buChar char="•"/>
          </a:pPr>
          <a:r>
            <a:rPr lang="en-AU" sz="1100" kern="1200" dirty="0"/>
            <a:t>Targeting Parameters (Interest, Work Titles, Countries)</a:t>
          </a:r>
          <a:endParaRPr lang="en-SG" sz="1100" kern="1200" dirty="0"/>
        </a:p>
        <a:p>
          <a:pPr marL="57150" lvl="1" indent="-57150" algn="l" defTabSz="488950">
            <a:lnSpc>
              <a:spcPct val="90000"/>
            </a:lnSpc>
            <a:spcBef>
              <a:spcPct val="0"/>
            </a:spcBef>
            <a:spcAft>
              <a:spcPct val="15000"/>
            </a:spcAft>
            <a:buChar char="•"/>
          </a:pPr>
          <a:endParaRPr lang="en-SG" sz="1100" kern="1200" dirty="0"/>
        </a:p>
      </dsp:txBody>
      <dsp:txXfrm>
        <a:off x="374585" y="1879909"/>
        <a:ext cx="1478337" cy="2939889"/>
      </dsp:txXfrm>
    </dsp:sp>
    <dsp:sp modelId="{31BD5D39-493C-4410-9FB2-80F6A77E0166}">
      <dsp:nvSpPr>
        <dsp:cNvPr id="0" name=""/>
        <dsp:cNvSpPr/>
      </dsp:nvSpPr>
      <dsp:spPr>
        <a:xfrm>
          <a:off x="1815339" y="1345651"/>
          <a:ext cx="504677" cy="390965"/>
        </a:xfrm>
        <a:prstGeom prst="rightArrow">
          <a:avLst>
            <a:gd name="adj1" fmla="val 60000"/>
            <a:gd name="adj2" fmla="val 50000"/>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SG" sz="900" kern="1200"/>
        </a:p>
      </dsp:txBody>
      <dsp:txXfrm>
        <a:off x="1815339" y="1423844"/>
        <a:ext cx="387388" cy="234579"/>
      </dsp:txXfrm>
    </dsp:sp>
    <dsp:sp modelId="{E3172681-4DF9-4F07-9399-7795E7EB58E4}">
      <dsp:nvSpPr>
        <dsp:cNvPr id="0" name=""/>
        <dsp:cNvSpPr/>
      </dsp:nvSpPr>
      <dsp:spPr>
        <a:xfrm>
          <a:off x="2529505" y="1248352"/>
          <a:ext cx="1570323" cy="878347"/>
        </a:xfrm>
        <a:prstGeom prst="roundRect">
          <a:avLst>
            <a:gd name="adj" fmla="val 10000"/>
          </a:avLst>
        </a:prstGeom>
        <a:solidFill>
          <a:schemeClr val="accent2">
            <a:alpha val="90000"/>
            <a:hueOff val="0"/>
            <a:satOff val="0"/>
            <a:lumOff val="0"/>
            <a:alpha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marL="0" lvl="0" indent="0" algn="l" defTabSz="488950">
            <a:lnSpc>
              <a:spcPct val="90000"/>
            </a:lnSpc>
            <a:spcBef>
              <a:spcPct val="0"/>
            </a:spcBef>
            <a:spcAft>
              <a:spcPct val="35000"/>
            </a:spcAft>
            <a:buNone/>
          </a:pPr>
          <a:r>
            <a:rPr lang="en-AU" sz="1100" kern="1200" dirty="0"/>
            <a:t>Filter &amp; Transform Dataset</a:t>
          </a:r>
          <a:endParaRPr lang="en-SG" sz="1100" kern="1200" dirty="0"/>
        </a:p>
      </dsp:txBody>
      <dsp:txXfrm>
        <a:off x="2529505" y="1248352"/>
        <a:ext cx="1570323" cy="585564"/>
      </dsp:txXfrm>
    </dsp:sp>
    <dsp:sp modelId="{40173782-7A31-4DCF-97E9-B5F2FAB7B36D}">
      <dsp:nvSpPr>
        <dsp:cNvPr id="0" name=""/>
        <dsp:cNvSpPr/>
      </dsp:nvSpPr>
      <dsp:spPr>
        <a:xfrm>
          <a:off x="2851137" y="1833916"/>
          <a:ext cx="1570323" cy="3031875"/>
        </a:xfrm>
        <a:prstGeom prst="roundRect">
          <a:avLst>
            <a:gd name="adj" fmla="val 10000"/>
          </a:avLst>
        </a:prstGeom>
        <a:solidFill>
          <a:schemeClr val="lt1">
            <a:alpha val="90000"/>
            <a:hueOff val="0"/>
            <a:satOff val="0"/>
            <a:lumOff val="0"/>
            <a:alphaOff val="0"/>
          </a:schemeClr>
        </a:solidFill>
        <a:ln w="12700" cap="flat" cmpd="sng" algn="ctr">
          <a:solidFill>
            <a:schemeClr val="accent2">
              <a:alpha val="90000"/>
              <a:hueOff val="0"/>
              <a:satOff val="0"/>
              <a:lumOff val="0"/>
              <a:alphaOff val="-1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None/>
          </a:pPr>
          <a:r>
            <a:rPr lang="en-AU" sz="1100" b="1" kern="1200" dirty="0"/>
            <a:t>Filter irrelevant ads from the dataset &amp; prepare target variable</a:t>
          </a:r>
          <a:endParaRPr lang="en-SG" sz="1100" b="1" kern="1200" dirty="0"/>
        </a:p>
        <a:p>
          <a:pPr marL="57150" lvl="1" indent="-57150" algn="l" defTabSz="488950">
            <a:lnSpc>
              <a:spcPct val="90000"/>
            </a:lnSpc>
            <a:spcBef>
              <a:spcPct val="0"/>
            </a:spcBef>
            <a:spcAft>
              <a:spcPct val="15000"/>
            </a:spcAft>
            <a:buChar char="•"/>
          </a:pPr>
          <a:r>
            <a:rPr lang="en-SG" sz="1100" kern="1200" dirty="0"/>
            <a:t>Select only </a:t>
          </a:r>
          <a:r>
            <a:rPr lang="en-AU" sz="1100" kern="1200" dirty="0"/>
            <a:t>EN ads that use Images + Text only</a:t>
          </a:r>
          <a:endParaRPr lang="en-SG" sz="1100" kern="1200" dirty="0"/>
        </a:p>
        <a:p>
          <a:pPr marL="57150" lvl="1" indent="-57150" algn="l" defTabSz="488950">
            <a:lnSpc>
              <a:spcPct val="90000"/>
            </a:lnSpc>
            <a:spcBef>
              <a:spcPct val="0"/>
            </a:spcBef>
            <a:spcAft>
              <a:spcPct val="15000"/>
            </a:spcAft>
            <a:buChar char="•"/>
          </a:pPr>
          <a:r>
            <a:rPr lang="en-AU" sz="1100" kern="1200" dirty="0"/>
            <a:t>Select only Campaign Objectives: LINK_CLICK, LEAD_GENERATION, CONVERSION</a:t>
          </a:r>
          <a:endParaRPr lang="en-SG" sz="1100" kern="1200" dirty="0"/>
        </a:p>
        <a:p>
          <a:pPr marL="57150" lvl="1" indent="-57150" algn="l" defTabSz="488950">
            <a:lnSpc>
              <a:spcPct val="90000"/>
            </a:lnSpc>
            <a:spcBef>
              <a:spcPct val="0"/>
            </a:spcBef>
            <a:spcAft>
              <a:spcPct val="15000"/>
            </a:spcAft>
            <a:buChar char="•"/>
          </a:pPr>
          <a:r>
            <a:rPr lang="en-AU" sz="1100" kern="1200" dirty="0"/>
            <a:t>Remove Ads with CPC = 0 or NULL</a:t>
          </a:r>
          <a:endParaRPr lang="en-SG" sz="1100" kern="1200" dirty="0"/>
        </a:p>
        <a:p>
          <a:pPr marL="57150" lvl="1" indent="-57150" algn="l" defTabSz="488950">
            <a:lnSpc>
              <a:spcPct val="90000"/>
            </a:lnSpc>
            <a:spcBef>
              <a:spcPct val="0"/>
            </a:spcBef>
            <a:spcAft>
              <a:spcPct val="15000"/>
            </a:spcAft>
            <a:buChar char="•"/>
          </a:pPr>
          <a:r>
            <a:rPr lang="en-AU" sz="1100" kern="1200" dirty="0"/>
            <a:t>Add Metadata</a:t>
          </a:r>
          <a:endParaRPr lang="en-SG" sz="1100" kern="1200" dirty="0"/>
        </a:p>
        <a:p>
          <a:pPr marL="57150" lvl="1" indent="-57150" algn="l" defTabSz="488950">
            <a:lnSpc>
              <a:spcPct val="90000"/>
            </a:lnSpc>
            <a:spcBef>
              <a:spcPct val="0"/>
            </a:spcBef>
            <a:spcAft>
              <a:spcPct val="15000"/>
            </a:spcAft>
            <a:buChar char="•"/>
          </a:pPr>
          <a:r>
            <a:rPr lang="en-AU" sz="1100" kern="1200" dirty="0"/>
            <a:t>Log Transform target variable CPC</a:t>
          </a:r>
          <a:endParaRPr lang="en-SG" sz="1100" kern="1200" dirty="0"/>
        </a:p>
      </dsp:txBody>
      <dsp:txXfrm>
        <a:off x="2897130" y="1879909"/>
        <a:ext cx="1478337" cy="2939889"/>
      </dsp:txXfrm>
    </dsp:sp>
    <dsp:sp modelId="{CFA63FFA-384C-4072-B04A-B77F51286852}">
      <dsp:nvSpPr>
        <dsp:cNvPr id="0" name=""/>
        <dsp:cNvSpPr/>
      </dsp:nvSpPr>
      <dsp:spPr>
        <a:xfrm>
          <a:off x="4337884" y="1345651"/>
          <a:ext cx="504677" cy="390965"/>
        </a:xfrm>
        <a:prstGeom prst="rightArrow">
          <a:avLst>
            <a:gd name="adj1" fmla="val 60000"/>
            <a:gd name="adj2" fmla="val 50000"/>
          </a:avLst>
        </a:prstGeom>
        <a:solidFill>
          <a:schemeClr val="accent2">
            <a:shade val="90000"/>
            <a:hueOff val="-191560"/>
            <a:satOff val="136"/>
            <a:lumOff val="1070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SG" sz="900" kern="1200"/>
        </a:p>
      </dsp:txBody>
      <dsp:txXfrm>
        <a:off x="4337884" y="1423844"/>
        <a:ext cx="387388" cy="234579"/>
      </dsp:txXfrm>
    </dsp:sp>
    <dsp:sp modelId="{5325B972-CC6A-40E0-A33F-A2A4500C101F}">
      <dsp:nvSpPr>
        <dsp:cNvPr id="0" name=""/>
        <dsp:cNvSpPr/>
      </dsp:nvSpPr>
      <dsp:spPr>
        <a:xfrm>
          <a:off x="5052050" y="1248352"/>
          <a:ext cx="1570323" cy="878347"/>
        </a:xfrm>
        <a:prstGeom prst="roundRect">
          <a:avLst>
            <a:gd name="adj" fmla="val 10000"/>
          </a:avLst>
        </a:prstGeom>
        <a:solidFill>
          <a:schemeClr val="accent2">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marL="0" lvl="0" indent="0" algn="l" defTabSz="488950">
            <a:lnSpc>
              <a:spcPct val="90000"/>
            </a:lnSpc>
            <a:spcBef>
              <a:spcPct val="0"/>
            </a:spcBef>
            <a:spcAft>
              <a:spcPct val="35000"/>
            </a:spcAft>
            <a:buNone/>
          </a:pPr>
          <a:r>
            <a:rPr lang="en-AU" sz="1100" kern="1200" dirty="0"/>
            <a:t>Extract Ad Features</a:t>
          </a:r>
          <a:endParaRPr lang="en-SG" sz="1100" kern="1200" dirty="0"/>
        </a:p>
      </dsp:txBody>
      <dsp:txXfrm>
        <a:off x="5052050" y="1248352"/>
        <a:ext cx="1570323" cy="585564"/>
      </dsp:txXfrm>
    </dsp:sp>
    <dsp:sp modelId="{28583D12-F85A-426C-94C0-0FC25AD3E764}">
      <dsp:nvSpPr>
        <dsp:cNvPr id="0" name=""/>
        <dsp:cNvSpPr/>
      </dsp:nvSpPr>
      <dsp:spPr>
        <a:xfrm>
          <a:off x="5373683" y="1833916"/>
          <a:ext cx="1570323" cy="3031875"/>
        </a:xfrm>
        <a:prstGeom prst="roundRect">
          <a:avLst>
            <a:gd name="adj" fmla="val 10000"/>
          </a:avLst>
        </a:prstGeom>
        <a:solidFill>
          <a:schemeClr val="lt1">
            <a:alpha val="90000"/>
            <a:hueOff val="0"/>
            <a:satOff val="0"/>
            <a:lumOff val="0"/>
            <a:alphaOff val="0"/>
          </a:schemeClr>
        </a:solidFill>
        <a:ln w="12700" cap="flat" cmpd="sng" algn="ctr">
          <a:solidFill>
            <a:schemeClr val="accent2">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None/>
          </a:pPr>
          <a:r>
            <a:rPr lang="en-AU" sz="1100" b="1" kern="1200" dirty="0"/>
            <a:t>Matrix of Features for use in model</a:t>
          </a:r>
          <a:endParaRPr lang="en-SG" sz="1100" b="1" kern="1200" dirty="0"/>
        </a:p>
        <a:p>
          <a:pPr marL="57150" lvl="1" indent="-57150" algn="l" defTabSz="488950">
            <a:lnSpc>
              <a:spcPct val="90000"/>
            </a:lnSpc>
            <a:spcBef>
              <a:spcPct val="0"/>
            </a:spcBef>
            <a:spcAft>
              <a:spcPct val="15000"/>
            </a:spcAft>
            <a:buChar char="•"/>
          </a:pPr>
          <a:r>
            <a:rPr lang="en-AU" sz="1100" kern="1200" dirty="0"/>
            <a:t>1-Hot interests, work titles, and countries </a:t>
          </a:r>
          <a:endParaRPr lang="en-SG" sz="1100" kern="1200" dirty="0"/>
        </a:p>
        <a:p>
          <a:pPr marL="57150" lvl="1" indent="-57150" algn="l" defTabSz="488950">
            <a:lnSpc>
              <a:spcPct val="90000"/>
            </a:lnSpc>
            <a:spcBef>
              <a:spcPct val="0"/>
            </a:spcBef>
            <a:spcAft>
              <a:spcPct val="15000"/>
            </a:spcAft>
            <a:buChar char="•"/>
          </a:pPr>
          <a:r>
            <a:rPr lang="en-SG" sz="1100" kern="1200" dirty="0"/>
            <a:t>Identify objects in ads images (Image.ai; Model: </a:t>
          </a:r>
          <a:r>
            <a:rPr lang="en-SG" sz="1100" kern="1200" dirty="0" err="1"/>
            <a:t>ResNet</a:t>
          </a:r>
          <a:r>
            <a:rPr lang="en-SG" sz="1100" kern="1200" dirty="0"/>
            <a:t> Coco)</a:t>
          </a:r>
        </a:p>
        <a:p>
          <a:pPr marL="57150" lvl="1" indent="-57150" algn="l" defTabSz="488950">
            <a:lnSpc>
              <a:spcPct val="90000"/>
            </a:lnSpc>
            <a:spcBef>
              <a:spcPct val="0"/>
            </a:spcBef>
            <a:spcAft>
              <a:spcPct val="15000"/>
            </a:spcAft>
            <a:buChar char="•"/>
          </a:pPr>
          <a:r>
            <a:rPr lang="en-AU" sz="1100" kern="1200" dirty="0"/>
            <a:t>TF-IDF ad body copy</a:t>
          </a:r>
          <a:endParaRPr lang="en-SG" sz="1100" kern="1200" dirty="0"/>
        </a:p>
        <a:p>
          <a:pPr marL="57150" lvl="1" indent="-57150" algn="l" defTabSz="488950">
            <a:lnSpc>
              <a:spcPct val="90000"/>
            </a:lnSpc>
            <a:spcBef>
              <a:spcPct val="0"/>
            </a:spcBef>
            <a:spcAft>
              <a:spcPct val="15000"/>
            </a:spcAft>
            <a:buChar char="•"/>
          </a:pPr>
          <a:endParaRPr lang="en-SG" sz="1100" kern="1200" dirty="0"/>
        </a:p>
      </dsp:txBody>
      <dsp:txXfrm>
        <a:off x="5419676" y="1879909"/>
        <a:ext cx="1478337" cy="2939889"/>
      </dsp:txXfrm>
    </dsp:sp>
    <dsp:sp modelId="{44DDE2F8-FFCD-4386-9DCF-A637A230BCE4}">
      <dsp:nvSpPr>
        <dsp:cNvPr id="0" name=""/>
        <dsp:cNvSpPr/>
      </dsp:nvSpPr>
      <dsp:spPr>
        <a:xfrm>
          <a:off x="6860430" y="1345651"/>
          <a:ext cx="504677" cy="390965"/>
        </a:xfrm>
        <a:prstGeom prst="rightArrow">
          <a:avLst>
            <a:gd name="adj1" fmla="val 60000"/>
            <a:gd name="adj2" fmla="val 50000"/>
          </a:avLst>
        </a:prstGeom>
        <a:solidFill>
          <a:schemeClr val="accent2">
            <a:shade val="90000"/>
            <a:hueOff val="-383121"/>
            <a:satOff val="273"/>
            <a:lumOff val="2140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SG" sz="900" kern="1200"/>
        </a:p>
      </dsp:txBody>
      <dsp:txXfrm>
        <a:off x="6860430" y="1423844"/>
        <a:ext cx="387388" cy="234579"/>
      </dsp:txXfrm>
    </dsp:sp>
    <dsp:sp modelId="{9FE18F74-1313-45DC-9E76-F7D7B224A27A}">
      <dsp:nvSpPr>
        <dsp:cNvPr id="0" name=""/>
        <dsp:cNvSpPr/>
      </dsp:nvSpPr>
      <dsp:spPr>
        <a:xfrm>
          <a:off x="7574596" y="1248352"/>
          <a:ext cx="1570323" cy="878347"/>
        </a:xfrm>
        <a:prstGeom prst="roundRect">
          <a:avLst>
            <a:gd name="adj" fmla="val 10000"/>
          </a:avLst>
        </a:prstGeom>
        <a:solidFill>
          <a:schemeClr val="accent2">
            <a:alpha val="90000"/>
            <a:hueOff val="0"/>
            <a:satOff val="0"/>
            <a:lumOff val="0"/>
            <a:alphaOff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marL="0" lvl="0" indent="0" algn="l" defTabSz="488950">
            <a:lnSpc>
              <a:spcPct val="90000"/>
            </a:lnSpc>
            <a:spcBef>
              <a:spcPct val="0"/>
            </a:spcBef>
            <a:spcAft>
              <a:spcPct val="35000"/>
            </a:spcAft>
            <a:buNone/>
          </a:pPr>
          <a:r>
            <a:rPr lang="en-AU" sz="1100" kern="1200" dirty="0"/>
            <a:t>Build Predictive Model on Ad Features + Performance</a:t>
          </a:r>
          <a:endParaRPr lang="en-SG" sz="1100" kern="1200" dirty="0"/>
        </a:p>
      </dsp:txBody>
      <dsp:txXfrm>
        <a:off x="7574596" y="1248352"/>
        <a:ext cx="1570323" cy="585564"/>
      </dsp:txXfrm>
    </dsp:sp>
    <dsp:sp modelId="{C72BC841-A7DD-495E-AD8F-3392A491FC42}">
      <dsp:nvSpPr>
        <dsp:cNvPr id="0" name=""/>
        <dsp:cNvSpPr/>
      </dsp:nvSpPr>
      <dsp:spPr>
        <a:xfrm>
          <a:off x="7896228" y="1833916"/>
          <a:ext cx="1570323" cy="3031875"/>
        </a:xfrm>
        <a:prstGeom prst="roundRect">
          <a:avLst>
            <a:gd name="adj" fmla="val 10000"/>
          </a:avLst>
        </a:prstGeom>
        <a:solidFill>
          <a:schemeClr val="lt1">
            <a:alpha val="90000"/>
            <a:hueOff val="0"/>
            <a:satOff val="0"/>
            <a:lumOff val="0"/>
            <a:alphaOff val="0"/>
          </a:schemeClr>
        </a:solidFill>
        <a:ln w="12700" cap="flat" cmpd="sng" algn="ctr">
          <a:solidFill>
            <a:schemeClr val="accent2">
              <a:alpha val="90000"/>
              <a:hueOff val="0"/>
              <a:satOff val="0"/>
              <a:lumOff val="0"/>
              <a:alphaOff val="-3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None/>
          </a:pPr>
          <a:r>
            <a:rPr lang="en-AU" sz="1100" b="1" kern="1200" dirty="0"/>
            <a:t>Winning Model</a:t>
          </a:r>
          <a:endParaRPr lang="en-SG" sz="1100" b="1" kern="1200" dirty="0"/>
        </a:p>
        <a:p>
          <a:pPr marL="57150" lvl="1" indent="-57150" algn="l" defTabSz="488950">
            <a:lnSpc>
              <a:spcPct val="90000"/>
            </a:lnSpc>
            <a:spcBef>
              <a:spcPct val="0"/>
            </a:spcBef>
            <a:spcAft>
              <a:spcPct val="15000"/>
            </a:spcAft>
            <a:buChar char="•"/>
          </a:pPr>
          <a:r>
            <a:rPr lang="en-AU" sz="1100" kern="1200" dirty="0" err="1"/>
            <a:t>XGBoost</a:t>
          </a:r>
          <a:r>
            <a:rPr lang="en-AU" sz="1100" kern="1200" dirty="0"/>
            <a:t> Linear Ensemble </a:t>
          </a:r>
          <a:endParaRPr lang="en-SG" sz="1100" kern="1200" dirty="0"/>
        </a:p>
        <a:p>
          <a:pPr marL="57150" lvl="1" indent="-57150" algn="l" defTabSz="488950">
            <a:lnSpc>
              <a:spcPct val="90000"/>
            </a:lnSpc>
            <a:spcBef>
              <a:spcPct val="0"/>
            </a:spcBef>
            <a:spcAft>
              <a:spcPct val="15000"/>
            </a:spcAft>
            <a:buChar char="•"/>
          </a:pPr>
          <a:r>
            <a:rPr lang="en-AU" sz="1100" kern="1200" dirty="0"/>
            <a:t>Back Transform from Log prediction to Base 10</a:t>
          </a:r>
          <a:br>
            <a:rPr lang="en-AU" sz="1100" kern="1200" dirty="0"/>
          </a:br>
          <a:endParaRPr lang="en-SG" sz="1100" kern="1200" dirty="0"/>
        </a:p>
        <a:p>
          <a:pPr marL="57150" lvl="1" indent="-57150" algn="l" defTabSz="488950">
            <a:lnSpc>
              <a:spcPct val="90000"/>
            </a:lnSpc>
            <a:spcBef>
              <a:spcPct val="0"/>
            </a:spcBef>
            <a:spcAft>
              <a:spcPct val="15000"/>
            </a:spcAft>
            <a:buNone/>
          </a:pPr>
          <a:r>
            <a:rPr lang="en-AU" sz="1100" b="1" kern="1200" dirty="0"/>
            <a:t>Other models </a:t>
          </a:r>
          <a:endParaRPr lang="en-SG" sz="1100" b="1" kern="1200" dirty="0"/>
        </a:p>
        <a:p>
          <a:pPr marL="57150" lvl="1" indent="-57150" algn="l" defTabSz="488950">
            <a:lnSpc>
              <a:spcPct val="90000"/>
            </a:lnSpc>
            <a:spcBef>
              <a:spcPct val="0"/>
            </a:spcBef>
            <a:spcAft>
              <a:spcPct val="15000"/>
            </a:spcAft>
            <a:buFont typeface="Arial" panose="020B0604020202020204" pitchFamily="34" charset="0"/>
            <a:buChar char="•"/>
          </a:pPr>
          <a:r>
            <a:rPr lang="en-AU" sz="1100" kern="1200" dirty="0" err="1"/>
            <a:t>XGBoost</a:t>
          </a:r>
          <a:r>
            <a:rPr lang="en-AU" sz="1100" kern="1200" dirty="0"/>
            <a:t> Tree Ensemble (classification on 5 bins of CPC equal distribution)</a:t>
          </a:r>
          <a:endParaRPr lang="en-SG" sz="1100" kern="1200" dirty="0"/>
        </a:p>
        <a:p>
          <a:pPr marL="57150" lvl="1" indent="-57150" algn="l" defTabSz="488950">
            <a:lnSpc>
              <a:spcPct val="90000"/>
            </a:lnSpc>
            <a:spcBef>
              <a:spcPct val="0"/>
            </a:spcBef>
            <a:spcAft>
              <a:spcPct val="15000"/>
            </a:spcAft>
            <a:buFont typeface="Arial" panose="020B0604020202020204" pitchFamily="34" charset="0"/>
            <a:buChar char="•"/>
          </a:pPr>
          <a:r>
            <a:rPr lang="en-AU" sz="1100" kern="1200" dirty="0"/>
            <a:t>Linear Regression</a:t>
          </a:r>
          <a:endParaRPr lang="en-SG" sz="1100" kern="1200" dirty="0"/>
        </a:p>
        <a:p>
          <a:pPr marL="57150" lvl="1" indent="-57150" algn="l" defTabSz="488950">
            <a:lnSpc>
              <a:spcPct val="90000"/>
            </a:lnSpc>
            <a:spcBef>
              <a:spcPct val="0"/>
            </a:spcBef>
            <a:spcAft>
              <a:spcPct val="15000"/>
            </a:spcAft>
            <a:buFont typeface="Arial" panose="020B0604020202020204" pitchFamily="34" charset="0"/>
            <a:buChar char="•"/>
          </a:pPr>
          <a:r>
            <a:rPr lang="en-AU" sz="1100" kern="1200" dirty="0"/>
            <a:t>MLP </a:t>
          </a:r>
          <a:endParaRPr lang="en-SG" sz="1100" kern="1200" dirty="0"/>
        </a:p>
        <a:p>
          <a:pPr marL="57150" lvl="1" indent="-57150" algn="l" defTabSz="488950">
            <a:lnSpc>
              <a:spcPct val="90000"/>
            </a:lnSpc>
            <a:spcBef>
              <a:spcPct val="0"/>
            </a:spcBef>
            <a:spcAft>
              <a:spcPct val="15000"/>
            </a:spcAft>
            <a:buFont typeface="Arial" panose="020B0604020202020204" pitchFamily="34" charset="0"/>
            <a:buChar char="•"/>
          </a:pPr>
          <a:endParaRPr lang="en-SG" sz="1100" kern="1200" dirty="0"/>
        </a:p>
      </dsp:txBody>
      <dsp:txXfrm>
        <a:off x="7942221" y="1879909"/>
        <a:ext cx="1478337" cy="2939889"/>
      </dsp:txXfrm>
    </dsp:sp>
    <dsp:sp modelId="{44866CCD-72EF-4130-9A4C-730A0EBD18CB}">
      <dsp:nvSpPr>
        <dsp:cNvPr id="0" name=""/>
        <dsp:cNvSpPr/>
      </dsp:nvSpPr>
      <dsp:spPr>
        <a:xfrm>
          <a:off x="9382975" y="1345651"/>
          <a:ext cx="504677" cy="390965"/>
        </a:xfrm>
        <a:prstGeom prst="rightArrow">
          <a:avLst>
            <a:gd name="adj1" fmla="val 60000"/>
            <a:gd name="adj2" fmla="val 50000"/>
          </a:avLst>
        </a:prstGeom>
        <a:solidFill>
          <a:schemeClr val="accent2">
            <a:shade val="90000"/>
            <a:hueOff val="-574681"/>
            <a:satOff val="409"/>
            <a:lumOff val="3211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SG" sz="900" kern="1200"/>
        </a:p>
      </dsp:txBody>
      <dsp:txXfrm>
        <a:off x="9382975" y="1423844"/>
        <a:ext cx="387388" cy="234579"/>
      </dsp:txXfrm>
    </dsp:sp>
    <dsp:sp modelId="{821F65A8-5371-4B15-B398-14CF0A86D9E5}">
      <dsp:nvSpPr>
        <dsp:cNvPr id="0" name=""/>
        <dsp:cNvSpPr/>
      </dsp:nvSpPr>
      <dsp:spPr>
        <a:xfrm>
          <a:off x="10097141" y="1248352"/>
          <a:ext cx="1570323" cy="878347"/>
        </a:xfrm>
        <a:prstGeom prst="roundRect">
          <a:avLst>
            <a:gd name="adj" fmla="val 10000"/>
          </a:avLst>
        </a:prstGeom>
        <a:solidFill>
          <a:schemeClr val="accent2">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marL="0" lvl="0" indent="0" algn="l" defTabSz="488950">
            <a:lnSpc>
              <a:spcPct val="90000"/>
            </a:lnSpc>
            <a:spcBef>
              <a:spcPct val="0"/>
            </a:spcBef>
            <a:spcAft>
              <a:spcPct val="35000"/>
            </a:spcAft>
            <a:buNone/>
          </a:pPr>
          <a:r>
            <a:rPr lang="en-AU" sz="1100" kern="1200" dirty="0"/>
            <a:t>Evaluate System</a:t>
          </a:r>
          <a:endParaRPr lang="en-SG" sz="1100" kern="1200" dirty="0"/>
        </a:p>
      </dsp:txBody>
      <dsp:txXfrm>
        <a:off x="10097141" y="1248352"/>
        <a:ext cx="1570323" cy="585564"/>
      </dsp:txXfrm>
    </dsp:sp>
    <dsp:sp modelId="{0AB44914-0A62-4A3A-B1F2-ACC85DBA37B0}">
      <dsp:nvSpPr>
        <dsp:cNvPr id="0" name=""/>
        <dsp:cNvSpPr/>
      </dsp:nvSpPr>
      <dsp:spPr>
        <a:xfrm>
          <a:off x="10418774" y="1833916"/>
          <a:ext cx="1570323" cy="3031875"/>
        </a:xfrm>
        <a:prstGeom prst="roundRect">
          <a:avLst>
            <a:gd name="adj" fmla="val 10000"/>
          </a:avLst>
        </a:prstGeom>
        <a:solidFill>
          <a:schemeClr val="lt1">
            <a:alpha val="90000"/>
            <a:hueOff val="0"/>
            <a:satOff val="0"/>
            <a:lumOff val="0"/>
            <a:alphaOff val="0"/>
          </a:schemeClr>
        </a:solidFill>
        <a:ln w="12700" cap="flat" cmpd="sng" algn="ctr">
          <a:solidFill>
            <a:schemeClr val="accent2">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None/>
          </a:pPr>
          <a:r>
            <a:rPr lang="en-AU" sz="1100" b="1" kern="1200" dirty="0"/>
            <a:t>Evaluate</a:t>
          </a:r>
          <a:endParaRPr lang="en-SG" sz="1100" b="1" kern="1200" dirty="0"/>
        </a:p>
        <a:p>
          <a:pPr marL="57150" lvl="1" indent="-57150" algn="l" defTabSz="488950">
            <a:lnSpc>
              <a:spcPct val="90000"/>
            </a:lnSpc>
            <a:spcBef>
              <a:spcPct val="0"/>
            </a:spcBef>
            <a:spcAft>
              <a:spcPct val="15000"/>
            </a:spcAft>
            <a:buChar char="•"/>
          </a:pPr>
          <a:r>
            <a:rPr lang="en-AU" sz="1100" kern="1200" dirty="0"/>
            <a:t>Predicted vs Actual Campaign results</a:t>
          </a:r>
          <a:endParaRPr lang="en-SG" sz="1100" kern="1200" dirty="0"/>
        </a:p>
        <a:p>
          <a:pPr marL="57150" lvl="1" indent="-57150" algn="l" defTabSz="488950">
            <a:lnSpc>
              <a:spcPct val="90000"/>
            </a:lnSpc>
            <a:spcBef>
              <a:spcPct val="0"/>
            </a:spcBef>
            <a:spcAft>
              <a:spcPct val="15000"/>
            </a:spcAft>
            <a:buChar char="•"/>
          </a:pPr>
          <a:endParaRPr lang="en-SG" sz="1100" kern="1200" dirty="0"/>
        </a:p>
        <a:p>
          <a:pPr marL="57150" lvl="1" indent="-57150" algn="l" defTabSz="488950">
            <a:lnSpc>
              <a:spcPct val="90000"/>
            </a:lnSpc>
            <a:spcBef>
              <a:spcPct val="0"/>
            </a:spcBef>
            <a:spcAft>
              <a:spcPct val="15000"/>
            </a:spcAft>
            <a:buNone/>
          </a:pPr>
          <a:r>
            <a:rPr lang="en-SG" sz="1100" b="1" kern="1200" dirty="0"/>
            <a:t>Improve System</a:t>
          </a:r>
        </a:p>
        <a:p>
          <a:pPr marL="57150" lvl="1" indent="-57150" algn="l" defTabSz="488950">
            <a:lnSpc>
              <a:spcPct val="90000"/>
            </a:lnSpc>
            <a:spcBef>
              <a:spcPct val="0"/>
            </a:spcBef>
            <a:spcAft>
              <a:spcPct val="15000"/>
            </a:spcAft>
            <a:buFont typeface="Arial" panose="020B0604020202020204" pitchFamily="34" charset="0"/>
            <a:buChar char="•"/>
          </a:pPr>
          <a:r>
            <a:rPr lang="en-SG" sz="1100" kern="1200" dirty="0"/>
            <a:t>New ads will have new Ad Features. Add into Matrix of Features</a:t>
          </a:r>
        </a:p>
        <a:p>
          <a:pPr marL="57150" lvl="1" indent="-57150" algn="l" defTabSz="488950">
            <a:lnSpc>
              <a:spcPct val="90000"/>
            </a:lnSpc>
            <a:spcBef>
              <a:spcPct val="0"/>
            </a:spcBef>
            <a:spcAft>
              <a:spcPct val="15000"/>
            </a:spcAft>
            <a:buFont typeface="Arial" panose="020B0604020202020204" pitchFamily="34" charset="0"/>
            <a:buChar char="•"/>
          </a:pPr>
          <a:r>
            <a:rPr lang="en-AU" sz="1100" kern="1200" dirty="0"/>
            <a:t>Retrain model</a:t>
          </a:r>
          <a:endParaRPr lang="en-SG" sz="1100" kern="1200" dirty="0"/>
        </a:p>
      </dsp:txBody>
      <dsp:txXfrm>
        <a:off x="10464767" y="1879909"/>
        <a:ext cx="1478337" cy="2939889"/>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8E4200-4278-434F-AA30-818A18C88992}" type="datetimeFigureOut">
              <a:rPr lang="en-US" smtClean="0"/>
              <a:t>12/23/2019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A3079C-510E-4C06-BCDB-F3173A732C8E}" type="slidenum">
              <a:rPr lang="en-US" smtClean="0"/>
              <a:t>‹#›</a:t>
            </a:fld>
            <a:endParaRPr lang="en-US"/>
          </a:p>
        </p:txBody>
      </p:sp>
    </p:spTree>
    <p:extLst>
      <p:ext uri="{BB962C8B-B14F-4D97-AF65-F5344CB8AC3E}">
        <p14:creationId xmlns:p14="http://schemas.microsoft.com/office/powerpoint/2010/main" val="1863952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5"/>
          </p:nvPr>
        </p:nvSpPr>
        <p:spPr/>
        <p:txBody>
          <a:bodyPr/>
          <a:lstStyle/>
          <a:p>
            <a:fld id="{17A3079C-510E-4C06-BCDB-F3173A732C8E}" type="slidenum">
              <a:rPr lang="en-US" smtClean="0"/>
              <a:t>15</a:t>
            </a:fld>
            <a:endParaRPr lang="en-US"/>
          </a:p>
        </p:txBody>
      </p:sp>
    </p:spTree>
    <p:extLst>
      <p:ext uri="{BB962C8B-B14F-4D97-AF65-F5344CB8AC3E}">
        <p14:creationId xmlns:p14="http://schemas.microsoft.com/office/powerpoint/2010/main" val="3181966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5"/>
          </p:nvPr>
        </p:nvSpPr>
        <p:spPr/>
        <p:txBody>
          <a:bodyPr/>
          <a:lstStyle/>
          <a:p>
            <a:fld id="{17A3079C-510E-4C06-BCDB-F3173A732C8E}" type="slidenum">
              <a:rPr lang="en-US" smtClean="0"/>
              <a:t>20</a:t>
            </a:fld>
            <a:endParaRPr lang="en-US"/>
          </a:p>
        </p:txBody>
      </p:sp>
    </p:spTree>
    <p:extLst>
      <p:ext uri="{BB962C8B-B14F-4D97-AF65-F5344CB8AC3E}">
        <p14:creationId xmlns:p14="http://schemas.microsoft.com/office/powerpoint/2010/main" val="3697797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5"/>
          </p:nvPr>
        </p:nvSpPr>
        <p:spPr/>
        <p:txBody>
          <a:bodyPr/>
          <a:lstStyle/>
          <a:p>
            <a:fld id="{17A3079C-510E-4C06-BCDB-F3173A732C8E}" type="slidenum">
              <a:rPr lang="en-US" smtClean="0"/>
              <a:t>23</a:t>
            </a:fld>
            <a:endParaRPr lang="en-US"/>
          </a:p>
        </p:txBody>
      </p:sp>
    </p:spTree>
    <p:extLst>
      <p:ext uri="{BB962C8B-B14F-4D97-AF65-F5344CB8AC3E}">
        <p14:creationId xmlns:p14="http://schemas.microsoft.com/office/powerpoint/2010/main" val="1048613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sz="1200" dirty="0"/>
              <a:t>Increase dataset size. Originally, we had 2,000+ workable ads, by including this year’s ads – it increased to 3,000+ workable ads.</a:t>
            </a:r>
          </a:p>
          <a:p>
            <a:pPr marL="342900" indent="-342900">
              <a:buAutoNum type="arabicPeriod"/>
            </a:pPr>
            <a:endParaRPr lang="en-US" sz="1200" dirty="0"/>
          </a:p>
          <a:p>
            <a:pPr marL="342900" indent="-342900">
              <a:buAutoNum type="arabicPeriod"/>
            </a:pPr>
            <a:r>
              <a:rPr lang="en-US" sz="1200" dirty="0"/>
              <a:t>Focused on ads with the follow objectives: LINK_CLICKS, LEAD_GENERATION, CONVERSIONS. This removes noise caused by other types of ads as Facebook optimizes to set objectives (e.g. REACH).</a:t>
            </a:r>
          </a:p>
          <a:p>
            <a:pPr marL="342900" indent="-342900">
              <a:buAutoNum type="arabicPeriod"/>
            </a:pPr>
            <a:endParaRPr lang="en-US" sz="1200" dirty="0"/>
          </a:p>
          <a:p>
            <a:pPr marL="342900" indent="-342900">
              <a:buAutoNum type="arabicPeriod"/>
            </a:pPr>
            <a:r>
              <a:rPr lang="en-US" sz="1200" dirty="0"/>
              <a:t>Removed rows which had CPC values = 0 or were blank. This implies that there was no budget set against the ad, or they performed so badly that they didn’t get a single click – which meant that we can’t calculate CPCs.</a:t>
            </a:r>
          </a:p>
          <a:p>
            <a:pPr marL="342900" indent="-342900">
              <a:buAutoNum type="arabicPeriod"/>
            </a:pPr>
            <a:endParaRPr lang="en-US" sz="1200" dirty="0"/>
          </a:p>
          <a:p>
            <a:pPr marL="342900" indent="-342900">
              <a:buAutoNum type="arabicPeriod"/>
            </a:pPr>
            <a:r>
              <a:rPr lang="en-US" sz="1200" dirty="0"/>
              <a:t>Include ad body text as a feature set.</a:t>
            </a:r>
          </a:p>
          <a:p>
            <a:pPr marL="342900" indent="-342900">
              <a:buAutoNum type="arabicPeriod"/>
            </a:pPr>
            <a:endParaRPr lang="en-US" sz="1200" dirty="0"/>
          </a:p>
          <a:p>
            <a:pPr marL="342900" indent="-342900">
              <a:buAutoNum type="arabicPeriod"/>
            </a:pPr>
            <a:r>
              <a:rPr lang="en-US" sz="1200" dirty="0"/>
              <a:t>CPC distribution is right skewed with most of the CPCs falling between $0.1 to $4 (90%). Hence, we log transformed CPCs to reduce spread, and expect the model to do badly when predicting high CPCs (i.e. greater than $12)</a:t>
            </a:r>
          </a:p>
          <a:p>
            <a:endParaRPr lang="en-US" dirty="0"/>
          </a:p>
          <a:p>
            <a:endParaRPr lang="en-US" dirty="0">
              <a:solidFill>
                <a:srgbClr val="000000"/>
              </a:solidFill>
              <a:latin typeface="Calibri" panose="020F0502020204030204" pitchFamily="34" charset="0"/>
            </a:endParaRPr>
          </a:p>
          <a:p>
            <a:endParaRPr lang="en-US"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Instead of using mixed input models, we stuck with basic models that were boosted or ensembled.</a:t>
            </a:r>
          </a:p>
          <a:p>
            <a:endParaRPr lang="en-US"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In addition, we believed that a classification model (since the spread was so skewed) would be more meaningful. </a:t>
            </a:r>
          </a:p>
          <a:p>
            <a:endParaRPr lang="en-US" dirty="0">
              <a:solidFill>
                <a:srgbClr val="000000"/>
              </a:solidFill>
              <a:latin typeface="Calibri" panose="020F0502020204030204" pitchFamily="34" charset="0"/>
            </a:endParaRPr>
          </a:p>
          <a:p>
            <a:pPr marL="342900" indent="-342900">
              <a:buAutoNum type="arabicPeriod"/>
            </a:pPr>
            <a:r>
              <a:rPr lang="en-US" dirty="0">
                <a:solidFill>
                  <a:srgbClr val="000000"/>
                </a:solidFill>
                <a:latin typeface="Calibri" panose="020F0502020204030204" pitchFamily="34" charset="0"/>
              </a:rPr>
              <a:t>Categorized CPCs into equally distributed bins for classification prediction. Done alongside regression predictions.</a:t>
            </a:r>
          </a:p>
          <a:p>
            <a:pPr marL="342900" indent="-342900">
              <a:buAutoNum type="arabicPeriod"/>
            </a:pPr>
            <a:endParaRPr lang="en-US" dirty="0">
              <a:solidFill>
                <a:srgbClr val="000000"/>
              </a:solidFill>
              <a:latin typeface="Calibri" panose="020F0502020204030204" pitchFamily="34" charset="0"/>
            </a:endParaRPr>
          </a:p>
          <a:p>
            <a:pPr marL="342900" indent="-342900">
              <a:buAutoNum type="arabicPeriod"/>
            </a:pPr>
            <a:r>
              <a:rPr lang="en-US" dirty="0">
                <a:solidFill>
                  <a:srgbClr val="000000"/>
                </a:solidFill>
                <a:latin typeface="Calibri" panose="020F0502020204030204" pitchFamily="34" charset="0"/>
              </a:rPr>
              <a:t>Simplify models. Trial ensemble and boosted models - </a:t>
            </a:r>
            <a:r>
              <a:rPr lang="en-US" dirty="0" err="1">
                <a:solidFill>
                  <a:srgbClr val="000000"/>
                </a:solidFill>
                <a:latin typeface="Calibri" panose="020F0502020204030204" pitchFamily="34" charset="0"/>
              </a:rPr>
              <a:t>XGBoost</a:t>
            </a:r>
            <a:r>
              <a:rPr lang="en-US" dirty="0">
                <a:solidFill>
                  <a:srgbClr val="000000"/>
                </a:solidFill>
                <a:latin typeface="Calibri" panose="020F0502020204030204" pitchFamily="34" charset="0"/>
              </a:rPr>
              <a:t> Linear Ensemble (regression) and </a:t>
            </a:r>
            <a:r>
              <a:rPr lang="en-US" dirty="0" err="1">
                <a:solidFill>
                  <a:srgbClr val="000000"/>
                </a:solidFill>
                <a:latin typeface="Calibri" panose="020F0502020204030204" pitchFamily="34" charset="0"/>
              </a:rPr>
              <a:t>XGBoost</a:t>
            </a:r>
            <a:r>
              <a:rPr lang="en-US" dirty="0">
                <a:solidFill>
                  <a:srgbClr val="000000"/>
                </a:solidFill>
                <a:latin typeface="Calibri" panose="020F0502020204030204" pitchFamily="34" charset="0"/>
              </a:rPr>
              <a:t> Tree Ensembles for regression and classification respectively. </a:t>
            </a:r>
          </a:p>
          <a:p>
            <a:endParaRPr lang="en-US" dirty="0"/>
          </a:p>
        </p:txBody>
      </p:sp>
      <p:sp>
        <p:nvSpPr>
          <p:cNvPr id="4" name="Slide Number Placeholder 3"/>
          <p:cNvSpPr>
            <a:spLocks noGrp="1"/>
          </p:cNvSpPr>
          <p:nvPr>
            <p:ph type="sldNum" sz="quarter" idx="5"/>
          </p:nvPr>
        </p:nvSpPr>
        <p:spPr/>
        <p:txBody>
          <a:bodyPr/>
          <a:lstStyle/>
          <a:p>
            <a:fld id="{17A3079C-510E-4C06-BCDB-F3173A732C8E}" type="slidenum">
              <a:rPr lang="en-US" smtClean="0"/>
              <a:t>25</a:t>
            </a:fld>
            <a:endParaRPr lang="en-US"/>
          </a:p>
        </p:txBody>
      </p:sp>
    </p:spTree>
    <p:extLst>
      <p:ext uri="{BB962C8B-B14F-4D97-AF65-F5344CB8AC3E}">
        <p14:creationId xmlns:p14="http://schemas.microsoft.com/office/powerpoint/2010/main" val="3964154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Predict on Clicks instead of CPC. Use estimated Reach from Facebook as a variable</a:t>
            </a:r>
          </a:p>
          <a:p>
            <a:endParaRPr lang="en-US" dirty="0"/>
          </a:p>
          <a:p>
            <a:r>
              <a:rPr lang="en-US" dirty="0"/>
              <a:t>Make the distinction between text used in ad headlines over body copy.</a:t>
            </a:r>
          </a:p>
          <a:p>
            <a:endParaRPr lang="en-US" dirty="0"/>
          </a:p>
          <a:p>
            <a:r>
              <a:rPr lang="en-US" dirty="0"/>
              <a:t>Refine the text mining approach. Use phrases or co-occurrences instead of just tokens</a:t>
            </a:r>
          </a:p>
          <a:p>
            <a:endParaRPr lang="en-US" dirty="0"/>
          </a:p>
          <a:p>
            <a:r>
              <a:rPr lang="en-US" dirty="0"/>
              <a:t>Partition the dataset by campaign objectives and run the model accordingly.</a:t>
            </a:r>
          </a:p>
          <a:p>
            <a:endParaRPr lang="en-US" dirty="0"/>
          </a:p>
          <a:p>
            <a:r>
              <a:rPr lang="en-US" dirty="0"/>
              <a:t>Include a simulation module such that end users can input parameters without help</a:t>
            </a:r>
          </a:p>
          <a:p>
            <a:endParaRPr lang="en-US" dirty="0"/>
          </a:p>
        </p:txBody>
      </p:sp>
      <p:sp>
        <p:nvSpPr>
          <p:cNvPr id="4" name="Slide Number Placeholder 3"/>
          <p:cNvSpPr>
            <a:spLocks noGrp="1"/>
          </p:cNvSpPr>
          <p:nvPr>
            <p:ph type="sldNum" sz="quarter" idx="5"/>
          </p:nvPr>
        </p:nvSpPr>
        <p:spPr/>
        <p:txBody>
          <a:bodyPr/>
          <a:lstStyle/>
          <a:p>
            <a:fld id="{17A3079C-510E-4C06-BCDB-F3173A732C8E}" type="slidenum">
              <a:rPr lang="en-US" smtClean="0"/>
              <a:t>29</a:t>
            </a:fld>
            <a:endParaRPr lang="en-US"/>
          </a:p>
        </p:txBody>
      </p:sp>
    </p:spTree>
    <p:extLst>
      <p:ext uri="{BB962C8B-B14F-4D97-AF65-F5344CB8AC3E}">
        <p14:creationId xmlns:p14="http://schemas.microsoft.com/office/powerpoint/2010/main" val="3941874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our dataset grows larger, we expect that the current model will miss out on objects in images and rare targeting parameters</a:t>
            </a:r>
          </a:p>
          <a:p>
            <a:endParaRPr lang="en-US" dirty="0"/>
          </a:p>
          <a:p>
            <a:r>
              <a:rPr lang="en-US" dirty="0"/>
              <a:t>Current training dataset only uses a subset of Facebook’s available options. </a:t>
            </a:r>
          </a:p>
          <a:p>
            <a:endParaRPr lang="en-US" dirty="0"/>
          </a:p>
          <a:p>
            <a:r>
              <a:rPr lang="en-US" dirty="0"/>
              <a:t>Model will need to be retrained regularly. This should be done in such a way that it does not involve any human intervention.</a:t>
            </a:r>
          </a:p>
        </p:txBody>
      </p:sp>
      <p:sp>
        <p:nvSpPr>
          <p:cNvPr id="4" name="Slide Number Placeholder 3"/>
          <p:cNvSpPr>
            <a:spLocks noGrp="1"/>
          </p:cNvSpPr>
          <p:nvPr>
            <p:ph type="sldNum" sz="quarter" idx="5"/>
          </p:nvPr>
        </p:nvSpPr>
        <p:spPr/>
        <p:txBody>
          <a:bodyPr/>
          <a:lstStyle/>
          <a:p>
            <a:fld id="{17A3079C-510E-4C06-BCDB-F3173A732C8E}" type="slidenum">
              <a:rPr lang="en-US" smtClean="0"/>
              <a:t>30</a:t>
            </a:fld>
            <a:endParaRPr lang="en-US"/>
          </a:p>
        </p:txBody>
      </p:sp>
    </p:spTree>
    <p:extLst>
      <p:ext uri="{BB962C8B-B14F-4D97-AF65-F5344CB8AC3E}">
        <p14:creationId xmlns:p14="http://schemas.microsoft.com/office/powerpoint/2010/main" val="2048833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Facebook, LinkedIn, Twitter will not tell you the future performance of an ad Despite the abundance of ad performance data, marketers only have access to simple reports on these platforms and metrics such as audience Reach. Hence marketers tend to rely on their “gut” and past experience to predict the “goodness” of an ad.</a:t>
            </a:r>
          </a:p>
          <a:p>
            <a:endParaRPr lang="en-US" dirty="0"/>
          </a:p>
          <a:p>
            <a:endParaRPr lang="en-US" dirty="0"/>
          </a:p>
          <a:p>
            <a:r>
              <a:rPr lang="en-US" dirty="0"/>
              <a:t>Ad Creative feature mining is still relatively experimental There are efforts to correlate ads and ad parameters to ad performance, but intuitively, the ad has the largest effect on ad performance</a:t>
            </a:r>
          </a:p>
          <a:p>
            <a:endParaRPr lang="en-US" dirty="0"/>
          </a:p>
          <a:p>
            <a:endParaRPr lang="en-US" dirty="0"/>
          </a:p>
          <a:p>
            <a:r>
              <a:rPr lang="en-US" dirty="0"/>
              <a:t>Cost-effective commercial platforms are the exception The closest tools are likely Programmatic Advertising platforms (e.g. </a:t>
            </a:r>
            <a:r>
              <a:rPr lang="en-US" dirty="0" err="1"/>
              <a:t>DataXu</a:t>
            </a:r>
            <a:r>
              <a:rPr lang="en-US" dirty="0"/>
              <a:t>) or Creative Management Platforms (CMP e.g. Thunder). However, these platforms are:</a:t>
            </a:r>
          </a:p>
          <a:p>
            <a:r>
              <a:rPr lang="en-US" dirty="0"/>
              <a:t>Primarily used to run ad campaigns. Any intelligence is by-the-way and subject to the whims of the platform.</a:t>
            </a:r>
          </a:p>
          <a:p>
            <a:r>
              <a:rPr lang="en-US" dirty="0"/>
              <a:t>Relatively expensive. It costs anywhere between SGD 5,000 to 100,000 per month to run a campaign (costs are based on regions, audience segments, and number of creatives)</a:t>
            </a:r>
          </a:p>
          <a:p>
            <a:endParaRPr lang="en-US" dirty="0"/>
          </a:p>
        </p:txBody>
      </p:sp>
      <p:sp>
        <p:nvSpPr>
          <p:cNvPr id="4" name="Slide Number Placeholder 3"/>
          <p:cNvSpPr>
            <a:spLocks noGrp="1"/>
          </p:cNvSpPr>
          <p:nvPr>
            <p:ph type="sldNum" sz="quarter" idx="5"/>
          </p:nvPr>
        </p:nvSpPr>
        <p:spPr/>
        <p:txBody>
          <a:bodyPr/>
          <a:lstStyle/>
          <a:p>
            <a:fld id="{17A3079C-510E-4C06-BCDB-F3173A732C8E}" type="slidenum">
              <a:rPr lang="en-US" smtClean="0"/>
              <a:t>34</a:t>
            </a:fld>
            <a:endParaRPr lang="en-US"/>
          </a:p>
        </p:txBody>
      </p:sp>
    </p:spTree>
    <p:extLst>
      <p:ext uri="{BB962C8B-B14F-4D97-AF65-F5344CB8AC3E}">
        <p14:creationId xmlns:p14="http://schemas.microsoft.com/office/powerpoint/2010/main" val="657166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Marketers can perhaps “game” Facebook to get the most out of their marketing dollars.</a:t>
            </a:r>
          </a:p>
          <a:p>
            <a:r>
              <a:rPr lang="en-US" dirty="0"/>
              <a:t>Trial and test of several different models and many features to crunch that takes great effort and imagination to prepare the dataset for use.</a:t>
            </a:r>
          </a:p>
          <a:p>
            <a:r>
              <a:rPr lang="en-US" dirty="0"/>
              <a:t>Simplicity rules over mixed models.</a:t>
            </a:r>
          </a:p>
          <a:p>
            <a:r>
              <a:rPr lang="en-US" dirty="0"/>
              <a:t>Features matter, and 80% of time is spent on data wrangling and munging!</a:t>
            </a:r>
          </a:p>
          <a:p>
            <a:r>
              <a:rPr lang="en-US" dirty="0"/>
              <a:t>Project is a step ahead for the sponsor’s ambitions to create a suite of marketing intelligence tools.</a:t>
            </a:r>
          </a:p>
        </p:txBody>
      </p:sp>
      <p:sp>
        <p:nvSpPr>
          <p:cNvPr id="4" name="Slide Number Placeholder 3"/>
          <p:cNvSpPr>
            <a:spLocks noGrp="1"/>
          </p:cNvSpPr>
          <p:nvPr>
            <p:ph type="sldNum" sz="quarter" idx="5"/>
          </p:nvPr>
        </p:nvSpPr>
        <p:spPr/>
        <p:txBody>
          <a:bodyPr/>
          <a:lstStyle/>
          <a:p>
            <a:fld id="{17A3079C-510E-4C06-BCDB-F3173A732C8E}" type="slidenum">
              <a:rPr lang="en-US" smtClean="0"/>
              <a:t>36</a:t>
            </a:fld>
            <a:endParaRPr lang="en-US"/>
          </a:p>
        </p:txBody>
      </p:sp>
    </p:spTree>
    <p:extLst>
      <p:ext uri="{BB962C8B-B14F-4D97-AF65-F5344CB8AC3E}">
        <p14:creationId xmlns:p14="http://schemas.microsoft.com/office/powerpoint/2010/main" val="3497675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7F7AF-B19C-43B2-BB53-7FD96B9BCE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831D84D4-D8DB-43D3-A8BF-82EFB5BC15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1924948F-978B-4A61-84CB-71717B8D439E}"/>
              </a:ext>
            </a:extLst>
          </p:cNvPr>
          <p:cNvSpPr>
            <a:spLocks noGrp="1"/>
          </p:cNvSpPr>
          <p:nvPr>
            <p:ph type="dt" sz="half" idx="10"/>
          </p:nvPr>
        </p:nvSpPr>
        <p:spPr/>
        <p:txBody>
          <a:bodyPr/>
          <a:lstStyle/>
          <a:p>
            <a:fld id="{E5C41DB8-78D2-473A-B158-32E7FAAB60F9}" type="datetimeFigureOut">
              <a:rPr lang="en-SG" smtClean="0"/>
              <a:t>23/12/2019</a:t>
            </a:fld>
            <a:endParaRPr lang="en-SG"/>
          </a:p>
        </p:txBody>
      </p:sp>
      <p:sp>
        <p:nvSpPr>
          <p:cNvPr id="5" name="Footer Placeholder 4">
            <a:extLst>
              <a:ext uri="{FF2B5EF4-FFF2-40B4-BE49-F238E27FC236}">
                <a16:creationId xmlns:a16="http://schemas.microsoft.com/office/drawing/2014/main" id="{23791CF3-38B3-4594-9BEB-BD31659AA54F}"/>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C8A14FD-6FBD-4A2D-BFDC-BC72F81694D0}"/>
              </a:ext>
            </a:extLst>
          </p:cNvPr>
          <p:cNvSpPr>
            <a:spLocks noGrp="1"/>
          </p:cNvSpPr>
          <p:nvPr>
            <p:ph type="sldNum" sz="quarter" idx="12"/>
          </p:nvPr>
        </p:nvSpPr>
        <p:spPr/>
        <p:txBody>
          <a:bodyPr/>
          <a:lstStyle/>
          <a:p>
            <a:fld id="{928B2B6D-8419-48C4-9B84-8D3CB530FD92}" type="slidenum">
              <a:rPr lang="en-SG" smtClean="0"/>
              <a:t>‹#›</a:t>
            </a:fld>
            <a:endParaRPr lang="en-SG"/>
          </a:p>
        </p:txBody>
      </p:sp>
    </p:spTree>
    <p:extLst>
      <p:ext uri="{BB962C8B-B14F-4D97-AF65-F5344CB8AC3E}">
        <p14:creationId xmlns:p14="http://schemas.microsoft.com/office/powerpoint/2010/main" val="2941849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DD4E-9DDF-4699-99FB-4EFB730DE375}"/>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3C7A4C45-E0DF-4581-B1E2-D9427B4931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48DDFB2A-0DAF-4AA5-800E-BFEC381F8821}"/>
              </a:ext>
            </a:extLst>
          </p:cNvPr>
          <p:cNvSpPr>
            <a:spLocks noGrp="1"/>
          </p:cNvSpPr>
          <p:nvPr>
            <p:ph type="dt" sz="half" idx="10"/>
          </p:nvPr>
        </p:nvSpPr>
        <p:spPr/>
        <p:txBody>
          <a:bodyPr/>
          <a:lstStyle/>
          <a:p>
            <a:fld id="{E5C41DB8-78D2-473A-B158-32E7FAAB60F9}" type="datetimeFigureOut">
              <a:rPr lang="en-SG" smtClean="0"/>
              <a:t>23/12/2019</a:t>
            </a:fld>
            <a:endParaRPr lang="en-SG"/>
          </a:p>
        </p:txBody>
      </p:sp>
      <p:sp>
        <p:nvSpPr>
          <p:cNvPr id="5" name="Footer Placeholder 4">
            <a:extLst>
              <a:ext uri="{FF2B5EF4-FFF2-40B4-BE49-F238E27FC236}">
                <a16:creationId xmlns:a16="http://schemas.microsoft.com/office/drawing/2014/main" id="{B5C95FF0-AD3D-4B44-91E7-719393E1726B}"/>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873258A-F753-45A5-8FEE-DE07C9D077D1}"/>
              </a:ext>
            </a:extLst>
          </p:cNvPr>
          <p:cNvSpPr>
            <a:spLocks noGrp="1"/>
          </p:cNvSpPr>
          <p:nvPr>
            <p:ph type="sldNum" sz="quarter" idx="12"/>
          </p:nvPr>
        </p:nvSpPr>
        <p:spPr/>
        <p:txBody>
          <a:bodyPr/>
          <a:lstStyle/>
          <a:p>
            <a:fld id="{928B2B6D-8419-48C4-9B84-8D3CB530FD92}" type="slidenum">
              <a:rPr lang="en-SG" smtClean="0"/>
              <a:t>‹#›</a:t>
            </a:fld>
            <a:endParaRPr lang="en-SG"/>
          </a:p>
        </p:txBody>
      </p:sp>
    </p:spTree>
    <p:extLst>
      <p:ext uri="{BB962C8B-B14F-4D97-AF65-F5344CB8AC3E}">
        <p14:creationId xmlns:p14="http://schemas.microsoft.com/office/powerpoint/2010/main" val="37172825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B88ABB-01F3-48B2-8F17-C789BF25D47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C129911C-BA7A-485E-855F-53FD4B3053D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4A85CB5C-CC02-4F64-A0E7-4EDDDA5BBFF5}"/>
              </a:ext>
            </a:extLst>
          </p:cNvPr>
          <p:cNvSpPr>
            <a:spLocks noGrp="1"/>
          </p:cNvSpPr>
          <p:nvPr>
            <p:ph type="dt" sz="half" idx="10"/>
          </p:nvPr>
        </p:nvSpPr>
        <p:spPr/>
        <p:txBody>
          <a:bodyPr/>
          <a:lstStyle/>
          <a:p>
            <a:fld id="{E5C41DB8-78D2-473A-B158-32E7FAAB60F9}" type="datetimeFigureOut">
              <a:rPr lang="en-SG" smtClean="0"/>
              <a:t>23/12/2019</a:t>
            </a:fld>
            <a:endParaRPr lang="en-SG"/>
          </a:p>
        </p:txBody>
      </p:sp>
      <p:sp>
        <p:nvSpPr>
          <p:cNvPr id="5" name="Footer Placeholder 4">
            <a:extLst>
              <a:ext uri="{FF2B5EF4-FFF2-40B4-BE49-F238E27FC236}">
                <a16:creationId xmlns:a16="http://schemas.microsoft.com/office/drawing/2014/main" id="{88489E36-8AD6-4B9E-A1EA-20E76142E1D7}"/>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C19CA77B-E51D-49D6-AE4B-D46C7656A922}"/>
              </a:ext>
            </a:extLst>
          </p:cNvPr>
          <p:cNvSpPr>
            <a:spLocks noGrp="1"/>
          </p:cNvSpPr>
          <p:nvPr>
            <p:ph type="sldNum" sz="quarter" idx="12"/>
          </p:nvPr>
        </p:nvSpPr>
        <p:spPr/>
        <p:txBody>
          <a:bodyPr/>
          <a:lstStyle/>
          <a:p>
            <a:fld id="{928B2B6D-8419-48C4-9B84-8D3CB530FD92}" type="slidenum">
              <a:rPr lang="en-SG" smtClean="0"/>
              <a:t>‹#›</a:t>
            </a:fld>
            <a:endParaRPr lang="en-SG"/>
          </a:p>
        </p:txBody>
      </p:sp>
    </p:spTree>
    <p:extLst>
      <p:ext uri="{BB962C8B-B14F-4D97-AF65-F5344CB8AC3E}">
        <p14:creationId xmlns:p14="http://schemas.microsoft.com/office/powerpoint/2010/main" val="4176251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1C597-428A-47ED-A3C2-B8E73EAB989A}"/>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A8AE73EE-3A79-439B-9B1A-9EC8BE3664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70DCA4C5-EB14-4B78-859C-38712E3B68B5}"/>
              </a:ext>
            </a:extLst>
          </p:cNvPr>
          <p:cNvSpPr>
            <a:spLocks noGrp="1"/>
          </p:cNvSpPr>
          <p:nvPr>
            <p:ph type="dt" sz="half" idx="10"/>
          </p:nvPr>
        </p:nvSpPr>
        <p:spPr/>
        <p:txBody>
          <a:bodyPr/>
          <a:lstStyle/>
          <a:p>
            <a:fld id="{E5C41DB8-78D2-473A-B158-32E7FAAB60F9}" type="datetimeFigureOut">
              <a:rPr lang="en-SG" smtClean="0"/>
              <a:t>23/12/2019</a:t>
            </a:fld>
            <a:endParaRPr lang="en-SG"/>
          </a:p>
        </p:txBody>
      </p:sp>
      <p:sp>
        <p:nvSpPr>
          <p:cNvPr id="5" name="Footer Placeholder 4">
            <a:extLst>
              <a:ext uri="{FF2B5EF4-FFF2-40B4-BE49-F238E27FC236}">
                <a16:creationId xmlns:a16="http://schemas.microsoft.com/office/drawing/2014/main" id="{8A55FD88-9F4F-42AC-A13D-12096F7195D1}"/>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3AEAE378-A41D-4479-8639-E33F9DE15BF7}"/>
              </a:ext>
            </a:extLst>
          </p:cNvPr>
          <p:cNvSpPr>
            <a:spLocks noGrp="1"/>
          </p:cNvSpPr>
          <p:nvPr>
            <p:ph type="sldNum" sz="quarter" idx="12"/>
          </p:nvPr>
        </p:nvSpPr>
        <p:spPr/>
        <p:txBody>
          <a:bodyPr/>
          <a:lstStyle/>
          <a:p>
            <a:fld id="{928B2B6D-8419-48C4-9B84-8D3CB530FD92}" type="slidenum">
              <a:rPr lang="en-SG" smtClean="0"/>
              <a:t>‹#›</a:t>
            </a:fld>
            <a:endParaRPr lang="en-SG"/>
          </a:p>
        </p:txBody>
      </p:sp>
    </p:spTree>
    <p:extLst>
      <p:ext uri="{BB962C8B-B14F-4D97-AF65-F5344CB8AC3E}">
        <p14:creationId xmlns:p14="http://schemas.microsoft.com/office/powerpoint/2010/main" val="4292221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6A856-7250-49E2-9FDF-299AA99393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E8F9CE57-C11D-4D5E-8928-37DD321C72A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510F6A-4A4D-4BF7-AF02-3ADC0F3E124D}"/>
              </a:ext>
            </a:extLst>
          </p:cNvPr>
          <p:cNvSpPr>
            <a:spLocks noGrp="1"/>
          </p:cNvSpPr>
          <p:nvPr>
            <p:ph type="dt" sz="half" idx="10"/>
          </p:nvPr>
        </p:nvSpPr>
        <p:spPr/>
        <p:txBody>
          <a:bodyPr/>
          <a:lstStyle/>
          <a:p>
            <a:fld id="{E5C41DB8-78D2-473A-B158-32E7FAAB60F9}" type="datetimeFigureOut">
              <a:rPr lang="en-SG" smtClean="0"/>
              <a:t>23/12/2019</a:t>
            </a:fld>
            <a:endParaRPr lang="en-SG"/>
          </a:p>
        </p:txBody>
      </p:sp>
      <p:sp>
        <p:nvSpPr>
          <p:cNvPr id="5" name="Footer Placeholder 4">
            <a:extLst>
              <a:ext uri="{FF2B5EF4-FFF2-40B4-BE49-F238E27FC236}">
                <a16:creationId xmlns:a16="http://schemas.microsoft.com/office/drawing/2014/main" id="{B6628DDC-6211-4497-816F-A69898C321D4}"/>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C7DEFD62-062C-4E0D-9116-82249617E791}"/>
              </a:ext>
            </a:extLst>
          </p:cNvPr>
          <p:cNvSpPr>
            <a:spLocks noGrp="1"/>
          </p:cNvSpPr>
          <p:nvPr>
            <p:ph type="sldNum" sz="quarter" idx="12"/>
          </p:nvPr>
        </p:nvSpPr>
        <p:spPr/>
        <p:txBody>
          <a:bodyPr/>
          <a:lstStyle/>
          <a:p>
            <a:fld id="{928B2B6D-8419-48C4-9B84-8D3CB530FD92}" type="slidenum">
              <a:rPr lang="en-SG" smtClean="0"/>
              <a:t>‹#›</a:t>
            </a:fld>
            <a:endParaRPr lang="en-SG"/>
          </a:p>
        </p:txBody>
      </p:sp>
    </p:spTree>
    <p:extLst>
      <p:ext uri="{BB962C8B-B14F-4D97-AF65-F5344CB8AC3E}">
        <p14:creationId xmlns:p14="http://schemas.microsoft.com/office/powerpoint/2010/main" val="1705377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C0DD1-A4A5-4AA5-9F04-5953112CD757}"/>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C08525EE-85FB-4934-9A4E-87850BC81C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D3D2BB0A-E0D4-4801-A135-28D2994A16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68D856F1-7546-42FE-B027-6F5570D16862}"/>
              </a:ext>
            </a:extLst>
          </p:cNvPr>
          <p:cNvSpPr>
            <a:spLocks noGrp="1"/>
          </p:cNvSpPr>
          <p:nvPr>
            <p:ph type="dt" sz="half" idx="10"/>
          </p:nvPr>
        </p:nvSpPr>
        <p:spPr/>
        <p:txBody>
          <a:bodyPr/>
          <a:lstStyle/>
          <a:p>
            <a:fld id="{E5C41DB8-78D2-473A-B158-32E7FAAB60F9}" type="datetimeFigureOut">
              <a:rPr lang="en-SG" smtClean="0"/>
              <a:t>23/12/2019</a:t>
            </a:fld>
            <a:endParaRPr lang="en-SG"/>
          </a:p>
        </p:txBody>
      </p:sp>
      <p:sp>
        <p:nvSpPr>
          <p:cNvPr id="6" name="Footer Placeholder 5">
            <a:extLst>
              <a:ext uri="{FF2B5EF4-FFF2-40B4-BE49-F238E27FC236}">
                <a16:creationId xmlns:a16="http://schemas.microsoft.com/office/drawing/2014/main" id="{C2D1C1DA-3952-4438-8C10-748DD247764B}"/>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00E4E756-1674-43BF-90BA-35DBA230E41B}"/>
              </a:ext>
            </a:extLst>
          </p:cNvPr>
          <p:cNvSpPr>
            <a:spLocks noGrp="1"/>
          </p:cNvSpPr>
          <p:nvPr>
            <p:ph type="sldNum" sz="quarter" idx="12"/>
          </p:nvPr>
        </p:nvSpPr>
        <p:spPr/>
        <p:txBody>
          <a:bodyPr/>
          <a:lstStyle/>
          <a:p>
            <a:fld id="{928B2B6D-8419-48C4-9B84-8D3CB530FD92}" type="slidenum">
              <a:rPr lang="en-SG" smtClean="0"/>
              <a:t>‹#›</a:t>
            </a:fld>
            <a:endParaRPr lang="en-SG"/>
          </a:p>
        </p:txBody>
      </p:sp>
    </p:spTree>
    <p:extLst>
      <p:ext uri="{BB962C8B-B14F-4D97-AF65-F5344CB8AC3E}">
        <p14:creationId xmlns:p14="http://schemas.microsoft.com/office/powerpoint/2010/main" val="8012470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48BD5-DE62-4D3A-A65D-27695D4A12B4}"/>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57D20E8E-2E3F-4DFC-B9AE-580E064DFB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F3A7C-EA83-4FD3-94C1-D4C42A1EF4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B7C1A5E5-6791-457A-ADCB-6AEA3141B8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A278AC-5719-4E58-92AB-E1DDEA9DB4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8716EE4F-A646-421A-A240-C915EDDB6E0A}"/>
              </a:ext>
            </a:extLst>
          </p:cNvPr>
          <p:cNvSpPr>
            <a:spLocks noGrp="1"/>
          </p:cNvSpPr>
          <p:nvPr>
            <p:ph type="dt" sz="half" idx="10"/>
          </p:nvPr>
        </p:nvSpPr>
        <p:spPr/>
        <p:txBody>
          <a:bodyPr/>
          <a:lstStyle/>
          <a:p>
            <a:fld id="{E5C41DB8-78D2-473A-B158-32E7FAAB60F9}" type="datetimeFigureOut">
              <a:rPr lang="en-SG" smtClean="0"/>
              <a:t>23/12/2019</a:t>
            </a:fld>
            <a:endParaRPr lang="en-SG"/>
          </a:p>
        </p:txBody>
      </p:sp>
      <p:sp>
        <p:nvSpPr>
          <p:cNvPr id="8" name="Footer Placeholder 7">
            <a:extLst>
              <a:ext uri="{FF2B5EF4-FFF2-40B4-BE49-F238E27FC236}">
                <a16:creationId xmlns:a16="http://schemas.microsoft.com/office/drawing/2014/main" id="{0CAA731E-EE45-4841-92D0-7B7D6E46A304}"/>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9200AFF1-F0E4-4D66-A9A6-D69FAAC9E03E}"/>
              </a:ext>
            </a:extLst>
          </p:cNvPr>
          <p:cNvSpPr>
            <a:spLocks noGrp="1"/>
          </p:cNvSpPr>
          <p:nvPr>
            <p:ph type="sldNum" sz="quarter" idx="12"/>
          </p:nvPr>
        </p:nvSpPr>
        <p:spPr/>
        <p:txBody>
          <a:bodyPr/>
          <a:lstStyle/>
          <a:p>
            <a:fld id="{928B2B6D-8419-48C4-9B84-8D3CB530FD92}" type="slidenum">
              <a:rPr lang="en-SG" smtClean="0"/>
              <a:t>‹#›</a:t>
            </a:fld>
            <a:endParaRPr lang="en-SG"/>
          </a:p>
        </p:txBody>
      </p:sp>
    </p:spTree>
    <p:extLst>
      <p:ext uri="{BB962C8B-B14F-4D97-AF65-F5344CB8AC3E}">
        <p14:creationId xmlns:p14="http://schemas.microsoft.com/office/powerpoint/2010/main" val="1262894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B97A8-1544-40CB-8518-DAB3C43BD8CD}"/>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692EA6B8-83AC-4E33-B685-CE74F8D58D65}"/>
              </a:ext>
            </a:extLst>
          </p:cNvPr>
          <p:cNvSpPr>
            <a:spLocks noGrp="1"/>
          </p:cNvSpPr>
          <p:nvPr>
            <p:ph type="dt" sz="half" idx="10"/>
          </p:nvPr>
        </p:nvSpPr>
        <p:spPr/>
        <p:txBody>
          <a:bodyPr/>
          <a:lstStyle/>
          <a:p>
            <a:fld id="{E5C41DB8-78D2-473A-B158-32E7FAAB60F9}" type="datetimeFigureOut">
              <a:rPr lang="en-SG" smtClean="0"/>
              <a:t>23/12/2019</a:t>
            </a:fld>
            <a:endParaRPr lang="en-SG"/>
          </a:p>
        </p:txBody>
      </p:sp>
      <p:sp>
        <p:nvSpPr>
          <p:cNvPr id="4" name="Footer Placeholder 3">
            <a:extLst>
              <a:ext uri="{FF2B5EF4-FFF2-40B4-BE49-F238E27FC236}">
                <a16:creationId xmlns:a16="http://schemas.microsoft.com/office/drawing/2014/main" id="{43A0E339-9F42-4669-AF31-6468065AF1DC}"/>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70B349D7-9140-481C-B94A-230EAB0ECAA8}"/>
              </a:ext>
            </a:extLst>
          </p:cNvPr>
          <p:cNvSpPr>
            <a:spLocks noGrp="1"/>
          </p:cNvSpPr>
          <p:nvPr>
            <p:ph type="sldNum" sz="quarter" idx="12"/>
          </p:nvPr>
        </p:nvSpPr>
        <p:spPr/>
        <p:txBody>
          <a:bodyPr/>
          <a:lstStyle/>
          <a:p>
            <a:fld id="{928B2B6D-8419-48C4-9B84-8D3CB530FD92}" type="slidenum">
              <a:rPr lang="en-SG" smtClean="0"/>
              <a:t>‹#›</a:t>
            </a:fld>
            <a:endParaRPr lang="en-SG"/>
          </a:p>
        </p:txBody>
      </p:sp>
    </p:spTree>
    <p:extLst>
      <p:ext uri="{BB962C8B-B14F-4D97-AF65-F5344CB8AC3E}">
        <p14:creationId xmlns:p14="http://schemas.microsoft.com/office/powerpoint/2010/main" val="3955155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9912FE-A5CB-4177-92A2-50A2BBD62835}"/>
              </a:ext>
            </a:extLst>
          </p:cNvPr>
          <p:cNvSpPr>
            <a:spLocks noGrp="1"/>
          </p:cNvSpPr>
          <p:nvPr>
            <p:ph type="dt" sz="half" idx="10"/>
          </p:nvPr>
        </p:nvSpPr>
        <p:spPr/>
        <p:txBody>
          <a:bodyPr/>
          <a:lstStyle/>
          <a:p>
            <a:fld id="{E5C41DB8-78D2-473A-B158-32E7FAAB60F9}" type="datetimeFigureOut">
              <a:rPr lang="en-SG" smtClean="0"/>
              <a:t>23/12/2019</a:t>
            </a:fld>
            <a:endParaRPr lang="en-SG"/>
          </a:p>
        </p:txBody>
      </p:sp>
      <p:sp>
        <p:nvSpPr>
          <p:cNvPr id="3" name="Footer Placeholder 2">
            <a:extLst>
              <a:ext uri="{FF2B5EF4-FFF2-40B4-BE49-F238E27FC236}">
                <a16:creationId xmlns:a16="http://schemas.microsoft.com/office/drawing/2014/main" id="{85FC8880-0879-41C1-9904-3BA12180E3C8}"/>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E7FE1D8D-B7D0-4103-93A3-4DC9AA1443EC}"/>
              </a:ext>
            </a:extLst>
          </p:cNvPr>
          <p:cNvSpPr>
            <a:spLocks noGrp="1"/>
          </p:cNvSpPr>
          <p:nvPr>
            <p:ph type="sldNum" sz="quarter" idx="12"/>
          </p:nvPr>
        </p:nvSpPr>
        <p:spPr/>
        <p:txBody>
          <a:bodyPr/>
          <a:lstStyle/>
          <a:p>
            <a:fld id="{928B2B6D-8419-48C4-9B84-8D3CB530FD92}" type="slidenum">
              <a:rPr lang="en-SG" smtClean="0"/>
              <a:t>‹#›</a:t>
            </a:fld>
            <a:endParaRPr lang="en-SG"/>
          </a:p>
        </p:txBody>
      </p:sp>
    </p:spTree>
    <p:extLst>
      <p:ext uri="{BB962C8B-B14F-4D97-AF65-F5344CB8AC3E}">
        <p14:creationId xmlns:p14="http://schemas.microsoft.com/office/powerpoint/2010/main" val="4262503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1B567-F617-4F47-AC3F-7DD1D59D3E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3B255C94-42CE-4D02-8C3A-C0ED77861D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8580BE45-CC75-4469-9E1E-D02D594DF0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EF8C02-A60A-4E3A-9212-392DCCF044D5}"/>
              </a:ext>
            </a:extLst>
          </p:cNvPr>
          <p:cNvSpPr>
            <a:spLocks noGrp="1"/>
          </p:cNvSpPr>
          <p:nvPr>
            <p:ph type="dt" sz="half" idx="10"/>
          </p:nvPr>
        </p:nvSpPr>
        <p:spPr/>
        <p:txBody>
          <a:bodyPr/>
          <a:lstStyle/>
          <a:p>
            <a:fld id="{E5C41DB8-78D2-473A-B158-32E7FAAB60F9}" type="datetimeFigureOut">
              <a:rPr lang="en-SG" smtClean="0"/>
              <a:t>23/12/2019</a:t>
            </a:fld>
            <a:endParaRPr lang="en-SG"/>
          </a:p>
        </p:txBody>
      </p:sp>
      <p:sp>
        <p:nvSpPr>
          <p:cNvPr id="6" name="Footer Placeholder 5">
            <a:extLst>
              <a:ext uri="{FF2B5EF4-FFF2-40B4-BE49-F238E27FC236}">
                <a16:creationId xmlns:a16="http://schemas.microsoft.com/office/drawing/2014/main" id="{55C60763-A61B-4E88-845E-F9B91064AFC1}"/>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C30945E9-F454-4286-9A4A-2330B8621C3C}"/>
              </a:ext>
            </a:extLst>
          </p:cNvPr>
          <p:cNvSpPr>
            <a:spLocks noGrp="1"/>
          </p:cNvSpPr>
          <p:nvPr>
            <p:ph type="sldNum" sz="quarter" idx="12"/>
          </p:nvPr>
        </p:nvSpPr>
        <p:spPr/>
        <p:txBody>
          <a:bodyPr/>
          <a:lstStyle/>
          <a:p>
            <a:fld id="{928B2B6D-8419-48C4-9B84-8D3CB530FD92}" type="slidenum">
              <a:rPr lang="en-SG" smtClean="0"/>
              <a:t>‹#›</a:t>
            </a:fld>
            <a:endParaRPr lang="en-SG"/>
          </a:p>
        </p:txBody>
      </p:sp>
    </p:spTree>
    <p:extLst>
      <p:ext uri="{BB962C8B-B14F-4D97-AF65-F5344CB8AC3E}">
        <p14:creationId xmlns:p14="http://schemas.microsoft.com/office/powerpoint/2010/main" val="478091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55EBA-4D29-47AA-B928-919E26D321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7B538B8B-67C1-4937-B009-A69F4C2352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DE197E7E-3CA5-4346-B50C-7438A4039C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670EBA-3723-4813-ACC4-84896222B759}"/>
              </a:ext>
            </a:extLst>
          </p:cNvPr>
          <p:cNvSpPr>
            <a:spLocks noGrp="1"/>
          </p:cNvSpPr>
          <p:nvPr>
            <p:ph type="dt" sz="half" idx="10"/>
          </p:nvPr>
        </p:nvSpPr>
        <p:spPr/>
        <p:txBody>
          <a:bodyPr/>
          <a:lstStyle/>
          <a:p>
            <a:fld id="{E5C41DB8-78D2-473A-B158-32E7FAAB60F9}" type="datetimeFigureOut">
              <a:rPr lang="en-SG" smtClean="0"/>
              <a:t>23/12/2019</a:t>
            </a:fld>
            <a:endParaRPr lang="en-SG"/>
          </a:p>
        </p:txBody>
      </p:sp>
      <p:sp>
        <p:nvSpPr>
          <p:cNvPr id="6" name="Footer Placeholder 5">
            <a:extLst>
              <a:ext uri="{FF2B5EF4-FFF2-40B4-BE49-F238E27FC236}">
                <a16:creationId xmlns:a16="http://schemas.microsoft.com/office/drawing/2014/main" id="{9C5DC5E4-A83A-4726-B324-7A2E424D2B9A}"/>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88F476FB-F433-4323-B462-25E99180AD0A}"/>
              </a:ext>
            </a:extLst>
          </p:cNvPr>
          <p:cNvSpPr>
            <a:spLocks noGrp="1"/>
          </p:cNvSpPr>
          <p:nvPr>
            <p:ph type="sldNum" sz="quarter" idx="12"/>
          </p:nvPr>
        </p:nvSpPr>
        <p:spPr/>
        <p:txBody>
          <a:bodyPr/>
          <a:lstStyle/>
          <a:p>
            <a:fld id="{928B2B6D-8419-48C4-9B84-8D3CB530FD92}" type="slidenum">
              <a:rPr lang="en-SG" smtClean="0"/>
              <a:t>‹#›</a:t>
            </a:fld>
            <a:endParaRPr lang="en-SG"/>
          </a:p>
        </p:txBody>
      </p:sp>
    </p:spTree>
    <p:extLst>
      <p:ext uri="{BB962C8B-B14F-4D97-AF65-F5344CB8AC3E}">
        <p14:creationId xmlns:p14="http://schemas.microsoft.com/office/powerpoint/2010/main" val="2249266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A56985-D49D-4C55-94F0-842F44F09F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DCA3EA77-4FB6-457E-8855-E4F5135175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72DD382D-97B2-43BE-ABE2-0B424A74F3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C41DB8-78D2-473A-B158-32E7FAAB60F9}" type="datetimeFigureOut">
              <a:rPr lang="en-SG" smtClean="0"/>
              <a:t>23/12/2019</a:t>
            </a:fld>
            <a:endParaRPr lang="en-SG"/>
          </a:p>
        </p:txBody>
      </p:sp>
      <p:sp>
        <p:nvSpPr>
          <p:cNvPr id="5" name="Footer Placeholder 4">
            <a:extLst>
              <a:ext uri="{FF2B5EF4-FFF2-40B4-BE49-F238E27FC236}">
                <a16:creationId xmlns:a16="http://schemas.microsoft.com/office/drawing/2014/main" id="{EF66C084-A665-4E03-9CA0-CED5F7E05C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DE0C6BA4-E5B1-4F4E-BF0B-267900C030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8B2B6D-8419-48C4-9B84-8D3CB530FD92}" type="slidenum">
              <a:rPr lang="en-SG" smtClean="0"/>
              <a:t>‹#›</a:t>
            </a:fld>
            <a:endParaRPr lang="en-SG"/>
          </a:p>
        </p:txBody>
      </p:sp>
    </p:spTree>
    <p:extLst>
      <p:ext uri="{BB962C8B-B14F-4D97-AF65-F5344CB8AC3E}">
        <p14:creationId xmlns:p14="http://schemas.microsoft.com/office/powerpoint/2010/main" val="19447808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18" Type="http://schemas.openxmlformats.org/officeDocument/2006/relationships/image" Target="../media/image30.svg"/><Relationship Id="rId3" Type="http://schemas.openxmlformats.org/officeDocument/2006/relationships/image" Target="../media/image15.png"/><Relationship Id="rId21" Type="http://schemas.openxmlformats.org/officeDocument/2006/relationships/image" Target="../media/image33.png"/><Relationship Id="rId7" Type="http://schemas.openxmlformats.org/officeDocument/2006/relationships/image" Target="../media/image19.png"/><Relationship Id="rId12" Type="http://schemas.openxmlformats.org/officeDocument/2006/relationships/image" Target="../media/image24.svg"/><Relationship Id="rId17" Type="http://schemas.openxmlformats.org/officeDocument/2006/relationships/image" Target="../media/image29.png"/><Relationship Id="rId25" Type="http://schemas.openxmlformats.org/officeDocument/2006/relationships/image" Target="../media/image37.png"/><Relationship Id="rId2" Type="http://schemas.openxmlformats.org/officeDocument/2006/relationships/image" Target="../media/image14.png"/><Relationship Id="rId16" Type="http://schemas.openxmlformats.org/officeDocument/2006/relationships/image" Target="../media/image28.svg"/><Relationship Id="rId20" Type="http://schemas.openxmlformats.org/officeDocument/2006/relationships/image" Target="../media/image32.svg"/><Relationship Id="rId1" Type="http://schemas.openxmlformats.org/officeDocument/2006/relationships/slideLayout" Target="../slideLayouts/slideLayout6.xml"/><Relationship Id="rId6" Type="http://schemas.openxmlformats.org/officeDocument/2006/relationships/image" Target="../media/image18.svg"/><Relationship Id="rId11" Type="http://schemas.openxmlformats.org/officeDocument/2006/relationships/image" Target="../media/image23.png"/><Relationship Id="rId24" Type="http://schemas.openxmlformats.org/officeDocument/2006/relationships/image" Target="../media/image36.png"/><Relationship Id="rId5" Type="http://schemas.openxmlformats.org/officeDocument/2006/relationships/image" Target="../media/image17.png"/><Relationship Id="rId15" Type="http://schemas.openxmlformats.org/officeDocument/2006/relationships/image" Target="../media/image27.png"/><Relationship Id="rId23" Type="http://schemas.openxmlformats.org/officeDocument/2006/relationships/image" Target="../media/image35.png"/><Relationship Id="rId10" Type="http://schemas.openxmlformats.org/officeDocument/2006/relationships/image" Target="../media/image22.svg"/><Relationship Id="rId19" Type="http://schemas.openxmlformats.org/officeDocument/2006/relationships/image" Target="../media/image31.pn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 Id="rId22"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34.png"/><Relationship Id="rId3" Type="http://schemas.openxmlformats.org/officeDocument/2006/relationships/image" Target="../media/image37.png"/><Relationship Id="rId7" Type="http://schemas.openxmlformats.org/officeDocument/2006/relationships/image" Target="../media/image39.png"/><Relationship Id="rId12" Type="http://schemas.openxmlformats.org/officeDocument/2006/relationships/image" Target="../media/image30.svg"/><Relationship Id="rId2" Type="http://schemas.openxmlformats.org/officeDocument/2006/relationships/image" Target="../media/image33.png"/><Relationship Id="rId16"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38.png"/><Relationship Id="rId11" Type="http://schemas.openxmlformats.org/officeDocument/2006/relationships/image" Target="../media/image29.png"/><Relationship Id="rId5" Type="http://schemas.openxmlformats.org/officeDocument/2006/relationships/image" Target="../media/image32.svg"/><Relationship Id="rId15" Type="http://schemas.openxmlformats.org/officeDocument/2006/relationships/image" Target="../media/image35.png"/><Relationship Id="rId10" Type="http://schemas.openxmlformats.org/officeDocument/2006/relationships/image" Target="../media/image26.svg"/><Relationship Id="rId4" Type="http://schemas.openxmlformats.org/officeDocument/2006/relationships/image" Target="../media/image31.png"/><Relationship Id="rId9" Type="http://schemas.openxmlformats.org/officeDocument/2006/relationships/image" Target="../media/image25.png"/><Relationship Id="rId14" Type="http://schemas.openxmlformats.org/officeDocument/2006/relationships/image" Target="../media/image41.jpeg"/></Relationships>
</file>

<file path=ppt/slides/_rels/slide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hyperlink" Target="https://www.quora.com/How-does-TF-IDF-work" TargetMode="Externa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37.png"/><Relationship Id="rId2" Type="http://schemas.openxmlformats.org/officeDocument/2006/relationships/image" Target="../media/image39.png"/><Relationship Id="rId1" Type="http://schemas.openxmlformats.org/officeDocument/2006/relationships/slideLayout" Target="../slideLayouts/slideLayout6.xml"/><Relationship Id="rId6" Type="http://schemas.openxmlformats.org/officeDocument/2006/relationships/image" Target="../media/image50.svg"/><Relationship Id="rId11" Type="http://schemas.openxmlformats.org/officeDocument/2006/relationships/image" Target="../media/image32.svg"/><Relationship Id="rId5" Type="http://schemas.openxmlformats.org/officeDocument/2006/relationships/image" Target="../media/image49.png"/><Relationship Id="rId10" Type="http://schemas.openxmlformats.org/officeDocument/2006/relationships/image" Target="../media/image31.png"/><Relationship Id="rId4" Type="http://schemas.openxmlformats.org/officeDocument/2006/relationships/image" Target="../media/image48.svg"/><Relationship Id="rId9"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21.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sv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61.sv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59.svg"/><Relationship Id="rId9" Type="http://schemas.openxmlformats.org/officeDocument/2006/relationships/image" Target="../media/image64.png"/></Relationships>
</file>

<file path=ppt/slides/_rels/slide2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79.svg"/><Relationship Id="rId13" Type="http://schemas.openxmlformats.org/officeDocument/2006/relationships/image" Target="../media/image84.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sv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77.sv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svg"/><Relationship Id="rId4" Type="http://schemas.openxmlformats.org/officeDocument/2006/relationships/image" Target="../media/image75.svg"/><Relationship Id="rId9" Type="http://schemas.openxmlformats.org/officeDocument/2006/relationships/image" Target="../media/image80.png"/><Relationship Id="rId14" Type="http://schemas.openxmlformats.org/officeDocument/2006/relationships/image" Target="../media/image85.svg"/></Relationships>
</file>

<file path=ppt/slides/_rels/slide3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1.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90.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51.png"/><Relationship Id="rId7" Type="http://schemas.openxmlformats.org/officeDocument/2006/relationships/image" Target="../media/image97.sv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96.png"/><Relationship Id="rId11" Type="http://schemas.openxmlformats.org/officeDocument/2006/relationships/image" Target="../media/image101.svg"/><Relationship Id="rId5" Type="http://schemas.openxmlformats.org/officeDocument/2006/relationships/image" Target="../media/image95.sv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svg"/></Relationships>
</file>

<file path=ppt/slides/_rels/slide37.xml.rels><?xml version="1.0" encoding="UTF-8" standalone="yes"?>
<Relationships xmlns="http://schemas.openxmlformats.org/package/2006/relationships"><Relationship Id="rId3" Type="http://schemas.openxmlformats.org/officeDocument/2006/relationships/image" Target="../media/image103.svg"/><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05.svg"/><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www.surveymonkey.com/curiosity/74-of-people-are-tired-of-social-media-ads-but-theyre-effective/" TargetMode="External"/><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hyperlink" Target="https://www.forbes.com/sites/christinemoorman/2019/04/23/why-social-media-performance-lags-even-as-spending-soars/#5707bcaf1baf" TargetMode="External"/><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www.forbes.com/sites/christinemoorman/2019/04/23/why-social-media-performance-lags-even-as-spending-soars/#5707bcaf1baf" TargetMode="External"/><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0D41523-D4B3-4543-9285-0DDBB88AEEF3}"/>
              </a:ext>
            </a:extLst>
          </p:cNvPr>
          <p:cNvSpPr>
            <a:spLocks noGrp="1"/>
          </p:cNvSpPr>
          <p:nvPr>
            <p:ph type="ctrTitle"/>
          </p:nvPr>
        </p:nvSpPr>
        <p:spPr>
          <a:xfrm>
            <a:off x="1524000" y="1122363"/>
            <a:ext cx="9144000" cy="2387600"/>
          </a:xfrm>
        </p:spPr>
        <p:txBody>
          <a:bodyPr>
            <a:normAutofit/>
          </a:bodyPr>
          <a:lstStyle/>
          <a:p>
            <a:pPr algn="r"/>
            <a:r>
              <a:rPr lang="en-AU" sz="4800" b="1" dirty="0"/>
              <a:t>Facebook Ad Performance Prediction System</a:t>
            </a:r>
            <a:endParaRPr lang="en-SG" sz="4800" b="1" dirty="0"/>
          </a:p>
        </p:txBody>
      </p:sp>
      <p:graphicFrame>
        <p:nvGraphicFramePr>
          <p:cNvPr id="2" name="Table 1">
            <a:extLst>
              <a:ext uri="{FF2B5EF4-FFF2-40B4-BE49-F238E27FC236}">
                <a16:creationId xmlns:a16="http://schemas.microsoft.com/office/drawing/2014/main" id="{69797374-6D62-492D-84E5-FA76261D46A6}"/>
              </a:ext>
            </a:extLst>
          </p:cNvPr>
          <p:cNvGraphicFramePr>
            <a:graphicFrameLocks noGrp="1"/>
          </p:cNvGraphicFramePr>
          <p:nvPr>
            <p:extLst>
              <p:ext uri="{D42A27DB-BD31-4B8C-83A1-F6EECF244321}">
                <p14:modId xmlns:p14="http://schemas.microsoft.com/office/powerpoint/2010/main" val="2522033587"/>
              </p:ext>
            </p:extLst>
          </p:nvPr>
        </p:nvGraphicFramePr>
        <p:xfrm>
          <a:off x="6394517" y="3588621"/>
          <a:ext cx="4204355" cy="624840"/>
        </p:xfrm>
        <a:graphic>
          <a:graphicData uri="http://schemas.openxmlformats.org/drawingml/2006/table">
            <a:tbl>
              <a:tblPr firstRow="1" firstCol="1" bandRow="1">
                <a:tableStyleId>{5C22544A-7EE6-4342-B048-85BDC9FD1C3A}</a:tableStyleId>
              </a:tblPr>
              <a:tblGrid>
                <a:gridCol w="3072222">
                  <a:extLst>
                    <a:ext uri="{9D8B030D-6E8A-4147-A177-3AD203B41FA5}">
                      <a16:colId xmlns:a16="http://schemas.microsoft.com/office/drawing/2014/main" val="925669816"/>
                    </a:ext>
                  </a:extLst>
                </a:gridCol>
                <a:gridCol w="187363">
                  <a:extLst>
                    <a:ext uri="{9D8B030D-6E8A-4147-A177-3AD203B41FA5}">
                      <a16:colId xmlns:a16="http://schemas.microsoft.com/office/drawing/2014/main" val="1319261176"/>
                    </a:ext>
                  </a:extLst>
                </a:gridCol>
                <a:gridCol w="944770">
                  <a:extLst>
                    <a:ext uri="{9D8B030D-6E8A-4147-A177-3AD203B41FA5}">
                      <a16:colId xmlns:a16="http://schemas.microsoft.com/office/drawing/2014/main" val="67767212"/>
                    </a:ext>
                  </a:extLst>
                </a:gridCol>
              </a:tblGrid>
              <a:tr h="0">
                <a:tc>
                  <a:txBody>
                    <a:bodyPr/>
                    <a:lstStyle/>
                    <a:p>
                      <a:pPr algn="r">
                        <a:spcBef>
                          <a:spcPts val="400"/>
                        </a:spcBef>
                        <a:spcAft>
                          <a:spcPts val="200"/>
                        </a:spcAft>
                      </a:pPr>
                      <a:r>
                        <a:rPr lang="en-US" sz="1200" b="1" cap="all" dirty="0">
                          <a:solidFill>
                            <a:sysClr val="windowText" lastClr="000000"/>
                          </a:solidFill>
                          <a:effectLst/>
                        </a:rPr>
                        <a:t>Edwin Tam Wei Ching</a:t>
                      </a:r>
                      <a:endParaRPr lang="en-US" sz="1000" b="1"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algn="ctr">
                        <a:spcBef>
                          <a:spcPts val="400"/>
                        </a:spcBef>
                        <a:spcAft>
                          <a:spcPts val="200"/>
                        </a:spcAft>
                      </a:pPr>
                      <a:r>
                        <a:rPr lang="en-US" sz="1200" b="1" cap="all" dirty="0">
                          <a:solidFill>
                            <a:sysClr val="windowText" lastClr="000000"/>
                          </a:solidFill>
                          <a:effectLst/>
                        </a:rPr>
                        <a:t>-</a:t>
                      </a:r>
                      <a:endParaRPr lang="en-US" sz="1000" b="1"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algn="l">
                        <a:spcBef>
                          <a:spcPts val="400"/>
                        </a:spcBef>
                        <a:spcAft>
                          <a:spcPts val="200"/>
                        </a:spcAft>
                      </a:pPr>
                      <a:r>
                        <a:rPr lang="en-US" sz="1200" b="1" strike="noStrike" cap="all" spc="0" dirty="0">
                          <a:solidFill>
                            <a:sysClr val="windowText" lastClr="000000"/>
                          </a:solidFill>
                          <a:effectLst/>
                        </a:rPr>
                        <a:t>A0178396J</a:t>
                      </a:r>
                      <a:endParaRPr lang="en-US" sz="1000" b="1" strike="noStrike" spc="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866065993"/>
                  </a:ext>
                </a:extLst>
              </a:tr>
              <a:tr h="0">
                <a:tc>
                  <a:txBody>
                    <a:bodyPr/>
                    <a:lstStyle/>
                    <a:p>
                      <a:pPr algn="r">
                        <a:spcBef>
                          <a:spcPts val="400"/>
                        </a:spcBef>
                        <a:spcAft>
                          <a:spcPts val="200"/>
                        </a:spcAft>
                      </a:pPr>
                      <a:r>
                        <a:rPr lang="en-US" sz="1200" b="1" cap="all" dirty="0">
                          <a:solidFill>
                            <a:sysClr val="windowText" lastClr="000000"/>
                          </a:solidFill>
                          <a:effectLst/>
                        </a:rPr>
                        <a:t>Lin Jun Liang</a:t>
                      </a:r>
                      <a:endParaRPr lang="en-US" sz="1000" b="1"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algn="ctr">
                        <a:spcBef>
                          <a:spcPts val="400"/>
                        </a:spcBef>
                        <a:spcAft>
                          <a:spcPts val="200"/>
                        </a:spcAft>
                      </a:pPr>
                      <a:r>
                        <a:rPr lang="en-US" sz="1200" b="1" cap="all" dirty="0">
                          <a:solidFill>
                            <a:sysClr val="windowText" lastClr="000000"/>
                          </a:solidFill>
                          <a:effectLst/>
                        </a:rPr>
                        <a:t>-</a:t>
                      </a:r>
                      <a:endParaRPr lang="en-US" sz="1000" b="1"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algn="l">
                        <a:spcBef>
                          <a:spcPts val="400"/>
                        </a:spcBef>
                        <a:spcAft>
                          <a:spcPts val="200"/>
                        </a:spcAft>
                      </a:pPr>
                      <a:r>
                        <a:rPr lang="en-US" sz="1200" b="1" strike="noStrike" cap="all" spc="0" dirty="0">
                          <a:solidFill>
                            <a:sysClr val="windowText" lastClr="000000"/>
                          </a:solidFill>
                          <a:effectLst/>
                        </a:rPr>
                        <a:t>A0178295M</a:t>
                      </a:r>
                    </a:p>
                    <a:p>
                      <a:pPr algn="l">
                        <a:spcBef>
                          <a:spcPts val="400"/>
                        </a:spcBef>
                        <a:spcAft>
                          <a:spcPts val="200"/>
                        </a:spcAft>
                      </a:pPr>
                      <a:r>
                        <a:rPr lang="en-US" sz="1200" b="1" strike="noStrike" cap="all" spc="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rPr>
                        <a:t>30 Jan 2020</a:t>
                      </a:r>
                      <a:endParaRPr lang="en-US" sz="1000" b="1" strike="noStrike" spc="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4163890665"/>
                  </a:ext>
                </a:extLst>
              </a:tr>
            </a:tbl>
          </a:graphicData>
        </a:graphic>
      </p:graphicFrame>
      <p:pic>
        <p:nvPicPr>
          <p:cNvPr id="4" name="Picture 3" descr="Image result for construct digital">
            <a:extLst>
              <a:ext uri="{FF2B5EF4-FFF2-40B4-BE49-F238E27FC236}">
                <a16:creationId xmlns:a16="http://schemas.microsoft.com/office/drawing/2014/main" id="{E0493FD0-B331-4031-98BB-859F4A8F53D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34330" y="1471644"/>
            <a:ext cx="1368425" cy="676275"/>
          </a:xfrm>
          <a:prstGeom prst="rect">
            <a:avLst/>
          </a:prstGeom>
          <a:noFill/>
          <a:ln>
            <a:noFill/>
          </a:ln>
        </p:spPr>
      </p:pic>
      <p:pic>
        <p:nvPicPr>
          <p:cNvPr id="6" name="Picture 5" descr="Image result for NUS ISS">
            <a:extLst>
              <a:ext uri="{FF2B5EF4-FFF2-40B4-BE49-F238E27FC236}">
                <a16:creationId xmlns:a16="http://schemas.microsoft.com/office/drawing/2014/main" id="{F7E3034A-411F-436C-B007-97EB5FC8AC8D}"/>
              </a:ext>
            </a:extLst>
          </p:cNvPr>
          <p:cNvPicPr/>
          <p:nvPr/>
        </p:nvPicPr>
        <p:blipFill rotWithShape="1">
          <a:blip r:embed="rId3">
            <a:extLst>
              <a:ext uri="{28A0092B-C50C-407E-A947-70E740481C1C}">
                <a14:useLocalDpi xmlns:a14="http://schemas.microsoft.com/office/drawing/2010/main" val="0"/>
              </a:ext>
            </a:extLst>
          </a:blip>
          <a:srcRect l="8450"/>
          <a:stretch/>
        </p:blipFill>
        <p:spPr bwMode="auto">
          <a:xfrm>
            <a:off x="1745173" y="1483215"/>
            <a:ext cx="1089157" cy="53632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34020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A9356CA3-17A6-411F-9E8F-584916728012}"/>
              </a:ext>
            </a:extLst>
          </p:cNvPr>
          <p:cNvSpPr>
            <a:spLocks noGrp="1"/>
          </p:cNvSpPr>
          <p:nvPr>
            <p:ph idx="1"/>
          </p:nvPr>
        </p:nvSpPr>
        <p:spPr>
          <a:xfrm>
            <a:off x="638175" y="738188"/>
            <a:ext cx="10715625" cy="5438775"/>
          </a:xfrm>
        </p:spPr>
        <p:txBody>
          <a:bodyPr anchor="ctr"/>
          <a:lstStyle/>
          <a:p>
            <a:pPr marL="0" indent="0" algn="ctr">
              <a:buNone/>
            </a:pPr>
            <a:r>
              <a:rPr lang="en-US" b="1" dirty="0"/>
              <a:t>Predict a social media advertisement’s cost-per-click (CPC) before it goes live</a:t>
            </a:r>
            <a:endParaRPr lang="en-SG" dirty="0"/>
          </a:p>
        </p:txBody>
      </p:sp>
      <p:pic>
        <p:nvPicPr>
          <p:cNvPr id="9" name="Picture 8">
            <a:extLst>
              <a:ext uri="{FF2B5EF4-FFF2-40B4-BE49-F238E27FC236}">
                <a16:creationId xmlns:a16="http://schemas.microsoft.com/office/drawing/2014/main" id="{A3784C42-3E7C-446F-8448-50C0E8D7D42D}"/>
              </a:ext>
            </a:extLst>
          </p:cNvPr>
          <p:cNvPicPr>
            <a:picLocks noChangeAspect="1"/>
          </p:cNvPicPr>
          <p:nvPr/>
        </p:nvPicPr>
        <p:blipFill>
          <a:blip r:embed="rId2"/>
          <a:stretch>
            <a:fillRect/>
          </a:stretch>
        </p:blipFill>
        <p:spPr>
          <a:xfrm>
            <a:off x="3933371" y="4036181"/>
            <a:ext cx="4325258" cy="1441752"/>
          </a:xfrm>
          <a:prstGeom prst="rect">
            <a:avLst/>
          </a:prstGeom>
        </p:spPr>
      </p:pic>
    </p:spTree>
    <p:extLst>
      <p:ext uri="{BB962C8B-B14F-4D97-AF65-F5344CB8AC3E}">
        <p14:creationId xmlns:p14="http://schemas.microsoft.com/office/powerpoint/2010/main" val="541930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BC152BA-A08C-4F4B-8D95-ED1FAA99E9CD}"/>
              </a:ext>
            </a:extLst>
          </p:cNvPr>
          <p:cNvGrpSpPr/>
          <p:nvPr/>
        </p:nvGrpSpPr>
        <p:grpSpPr>
          <a:xfrm>
            <a:off x="114135" y="615861"/>
            <a:ext cx="11996058" cy="6114144"/>
            <a:chOff x="123371" y="468085"/>
            <a:chExt cx="11996058" cy="6114144"/>
          </a:xfrm>
        </p:grpSpPr>
        <p:graphicFrame>
          <p:nvGraphicFramePr>
            <p:cNvPr id="5" name="Diagram 4">
              <a:extLst>
                <a:ext uri="{FF2B5EF4-FFF2-40B4-BE49-F238E27FC236}">
                  <a16:creationId xmlns:a16="http://schemas.microsoft.com/office/drawing/2014/main" id="{C1129345-4805-4EB7-8C3B-2BB87855BA1F}"/>
                </a:ext>
              </a:extLst>
            </p:cNvPr>
            <p:cNvGraphicFramePr/>
            <p:nvPr/>
          </p:nvGraphicFramePr>
          <p:xfrm>
            <a:off x="123371" y="468085"/>
            <a:ext cx="11996058" cy="61141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50B5C447-6DCA-4DCB-9973-E06CD3158390}"/>
                </a:ext>
              </a:extLst>
            </p:cNvPr>
            <p:cNvSpPr txBox="1"/>
            <p:nvPr/>
          </p:nvSpPr>
          <p:spPr>
            <a:xfrm>
              <a:off x="317053" y="1350923"/>
              <a:ext cx="1169294" cy="307777"/>
            </a:xfrm>
            <a:prstGeom prst="rect">
              <a:avLst/>
            </a:prstGeom>
            <a:noFill/>
          </p:spPr>
          <p:txBody>
            <a:bodyPr wrap="none" rtlCol="0">
              <a:spAutoFit/>
            </a:bodyPr>
            <a:lstStyle/>
            <a:p>
              <a:r>
                <a:rPr lang="en-AU" sz="1400" b="1" dirty="0" err="1"/>
                <a:t>Supermetrics</a:t>
              </a:r>
              <a:endParaRPr lang="en-SG" sz="1400" b="1" dirty="0"/>
            </a:p>
          </p:txBody>
        </p:sp>
        <p:sp>
          <p:nvSpPr>
            <p:cNvPr id="4" name="TextBox 3">
              <a:extLst>
                <a:ext uri="{FF2B5EF4-FFF2-40B4-BE49-F238E27FC236}">
                  <a16:creationId xmlns:a16="http://schemas.microsoft.com/office/drawing/2014/main" id="{A755962C-D1FD-4A81-86CF-B05FFCAD6E69}"/>
                </a:ext>
              </a:extLst>
            </p:cNvPr>
            <p:cNvSpPr txBox="1"/>
            <p:nvPr/>
          </p:nvSpPr>
          <p:spPr>
            <a:xfrm>
              <a:off x="4190617" y="1350923"/>
              <a:ext cx="719108" cy="307777"/>
            </a:xfrm>
            <a:prstGeom prst="rect">
              <a:avLst/>
            </a:prstGeom>
            <a:noFill/>
          </p:spPr>
          <p:txBody>
            <a:bodyPr wrap="none" rtlCol="0">
              <a:spAutoFit/>
            </a:bodyPr>
            <a:lstStyle/>
            <a:p>
              <a:r>
                <a:rPr lang="en-AU" sz="1400" b="1" dirty="0"/>
                <a:t>Python</a:t>
              </a:r>
              <a:endParaRPr lang="en-SG" sz="1400" b="1" dirty="0"/>
            </a:p>
          </p:txBody>
        </p:sp>
        <p:sp>
          <p:nvSpPr>
            <p:cNvPr id="6" name="TextBox 5">
              <a:extLst>
                <a:ext uri="{FF2B5EF4-FFF2-40B4-BE49-F238E27FC236}">
                  <a16:creationId xmlns:a16="http://schemas.microsoft.com/office/drawing/2014/main" id="{2A00A321-825A-41FC-809E-DFF48C3E2034}"/>
                </a:ext>
              </a:extLst>
            </p:cNvPr>
            <p:cNvSpPr txBox="1"/>
            <p:nvPr/>
          </p:nvSpPr>
          <p:spPr>
            <a:xfrm>
              <a:off x="8149249" y="1350923"/>
              <a:ext cx="657231" cy="307777"/>
            </a:xfrm>
            <a:prstGeom prst="rect">
              <a:avLst/>
            </a:prstGeom>
            <a:noFill/>
          </p:spPr>
          <p:txBody>
            <a:bodyPr wrap="none" rtlCol="0">
              <a:spAutoFit/>
            </a:bodyPr>
            <a:lstStyle/>
            <a:p>
              <a:r>
                <a:rPr lang="en-AU" sz="1400" b="1" dirty="0"/>
                <a:t>Knime</a:t>
              </a:r>
              <a:endParaRPr lang="en-SG" sz="1400" b="1" dirty="0"/>
            </a:p>
          </p:txBody>
        </p:sp>
        <p:cxnSp>
          <p:nvCxnSpPr>
            <p:cNvPr id="7" name="Straight Connector 6">
              <a:extLst>
                <a:ext uri="{FF2B5EF4-FFF2-40B4-BE49-F238E27FC236}">
                  <a16:creationId xmlns:a16="http://schemas.microsoft.com/office/drawing/2014/main" id="{BC82DBFF-D49B-47D7-9C72-503B3CC76AFB}"/>
                </a:ext>
              </a:extLst>
            </p:cNvPr>
            <p:cNvCxnSpPr/>
            <p:nvPr/>
          </p:nvCxnSpPr>
          <p:spPr>
            <a:xfrm>
              <a:off x="2671763" y="1658700"/>
              <a:ext cx="4057650" cy="0"/>
            </a:xfrm>
            <a:prstGeom prst="line">
              <a:avLst/>
            </a:prstGeom>
            <a:ln w="12700">
              <a:solidFill>
                <a:srgbClr val="F1975A"/>
              </a:solidFill>
            </a:ln>
          </p:spPr>
          <p:style>
            <a:lnRef idx="1">
              <a:schemeClr val="accent1"/>
            </a:lnRef>
            <a:fillRef idx="0">
              <a:schemeClr val="accent1"/>
            </a:fillRef>
            <a:effectRef idx="0">
              <a:schemeClr val="accent1"/>
            </a:effectRef>
            <a:fontRef idx="minor">
              <a:schemeClr val="tx1"/>
            </a:fontRef>
          </p:style>
        </p:cxnSp>
      </p:grpSp>
      <p:sp>
        <p:nvSpPr>
          <p:cNvPr id="3" name="Title 2">
            <a:extLst>
              <a:ext uri="{FF2B5EF4-FFF2-40B4-BE49-F238E27FC236}">
                <a16:creationId xmlns:a16="http://schemas.microsoft.com/office/drawing/2014/main" id="{CD8FF0FB-E91B-4BAA-86FB-E3966DDA88B0}"/>
              </a:ext>
            </a:extLst>
          </p:cNvPr>
          <p:cNvSpPr>
            <a:spLocks noGrp="1"/>
          </p:cNvSpPr>
          <p:nvPr>
            <p:ph type="title"/>
          </p:nvPr>
        </p:nvSpPr>
        <p:spPr/>
        <p:txBody>
          <a:bodyPr/>
          <a:lstStyle/>
          <a:p>
            <a:r>
              <a:rPr lang="en-US" dirty="0"/>
              <a:t>Solution Outline</a:t>
            </a:r>
          </a:p>
        </p:txBody>
      </p:sp>
    </p:spTree>
    <p:extLst>
      <p:ext uri="{BB962C8B-B14F-4D97-AF65-F5344CB8AC3E}">
        <p14:creationId xmlns:p14="http://schemas.microsoft.com/office/powerpoint/2010/main" val="3564071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6E0255E8-1D0D-4FF6-A47D-D576A01CC4AD}"/>
              </a:ext>
            </a:extLst>
          </p:cNvPr>
          <p:cNvSpPr/>
          <p:nvPr/>
        </p:nvSpPr>
        <p:spPr>
          <a:xfrm>
            <a:off x="8413805" y="1570847"/>
            <a:ext cx="2735163" cy="452528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SG" dirty="0"/>
              <a:t>User Access</a:t>
            </a:r>
          </a:p>
          <a:p>
            <a:pPr algn="ctr"/>
            <a:endParaRPr lang="en-SG" dirty="0"/>
          </a:p>
          <a:p>
            <a:pPr algn="ctr"/>
            <a:endParaRPr lang="en-SG" dirty="0"/>
          </a:p>
          <a:p>
            <a:pPr algn="ctr"/>
            <a:endParaRPr lang="en-SG" dirty="0"/>
          </a:p>
          <a:p>
            <a:pPr algn="ctr"/>
            <a:endParaRPr lang="en-SG" dirty="0"/>
          </a:p>
          <a:p>
            <a:pPr algn="ctr"/>
            <a:endParaRPr lang="en-SG" dirty="0"/>
          </a:p>
          <a:p>
            <a:pPr algn="ctr"/>
            <a:endParaRPr lang="en-SG" dirty="0"/>
          </a:p>
          <a:p>
            <a:pPr algn="ctr"/>
            <a:endParaRPr lang="en-SG" dirty="0"/>
          </a:p>
          <a:p>
            <a:pPr algn="ctr"/>
            <a:endParaRPr lang="en-SG" dirty="0"/>
          </a:p>
          <a:p>
            <a:pPr algn="ctr"/>
            <a:endParaRPr lang="en-SG" dirty="0"/>
          </a:p>
          <a:p>
            <a:pPr algn="ctr"/>
            <a:endParaRPr lang="en-SG" dirty="0"/>
          </a:p>
          <a:p>
            <a:pPr algn="ctr"/>
            <a:endParaRPr lang="en-SG" dirty="0"/>
          </a:p>
          <a:p>
            <a:pPr algn="ctr"/>
            <a:endParaRPr lang="en-SG" dirty="0"/>
          </a:p>
          <a:p>
            <a:pPr algn="ctr"/>
            <a:endParaRPr lang="en-SG" dirty="0"/>
          </a:p>
          <a:p>
            <a:pPr algn="ctr"/>
            <a:endParaRPr lang="en-SG" dirty="0"/>
          </a:p>
          <a:p>
            <a:pPr algn="ctr"/>
            <a:endParaRPr lang="en-US" dirty="0"/>
          </a:p>
        </p:txBody>
      </p:sp>
      <p:sp>
        <p:nvSpPr>
          <p:cNvPr id="70" name="Rectangle 69">
            <a:extLst>
              <a:ext uri="{FF2B5EF4-FFF2-40B4-BE49-F238E27FC236}">
                <a16:creationId xmlns:a16="http://schemas.microsoft.com/office/drawing/2014/main" id="{DE08A03E-B4B1-48BD-8188-42970800AA3E}"/>
              </a:ext>
            </a:extLst>
          </p:cNvPr>
          <p:cNvSpPr/>
          <p:nvPr/>
        </p:nvSpPr>
        <p:spPr>
          <a:xfrm>
            <a:off x="5572154" y="1571132"/>
            <a:ext cx="2841651" cy="452528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SG" dirty="0"/>
              <a:t>Analytics</a:t>
            </a:r>
          </a:p>
          <a:p>
            <a:pPr algn="ctr"/>
            <a:endParaRPr lang="en-SG" dirty="0"/>
          </a:p>
          <a:p>
            <a:pPr algn="ctr"/>
            <a:endParaRPr lang="en-SG" dirty="0"/>
          </a:p>
          <a:p>
            <a:pPr algn="ctr"/>
            <a:endParaRPr lang="en-SG" dirty="0"/>
          </a:p>
          <a:p>
            <a:pPr algn="ctr"/>
            <a:endParaRPr lang="en-SG" dirty="0"/>
          </a:p>
          <a:p>
            <a:pPr algn="ctr"/>
            <a:endParaRPr lang="en-SG" dirty="0"/>
          </a:p>
          <a:p>
            <a:pPr algn="ctr"/>
            <a:endParaRPr lang="en-SG" dirty="0"/>
          </a:p>
          <a:p>
            <a:pPr algn="ctr"/>
            <a:endParaRPr lang="en-SG" dirty="0"/>
          </a:p>
          <a:p>
            <a:pPr algn="ctr"/>
            <a:endParaRPr lang="en-SG" dirty="0"/>
          </a:p>
          <a:p>
            <a:pPr algn="ctr"/>
            <a:endParaRPr lang="en-SG" dirty="0"/>
          </a:p>
          <a:p>
            <a:pPr algn="ctr"/>
            <a:endParaRPr lang="en-SG" dirty="0"/>
          </a:p>
          <a:p>
            <a:pPr algn="ctr"/>
            <a:endParaRPr lang="en-SG" dirty="0"/>
          </a:p>
          <a:p>
            <a:pPr algn="ctr"/>
            <a:endParaRPr lang="en-SG" dirty="0"/>
          </a:p>
          <a:p>
            <a:pPr algn="ctr"/>
            <a:endParaRPr lang="en-SG" dirty="0"/>
          </a:p>
          <a:p>
            <a:pPr algn="ctr"/>
            <a:endParaRPr lang="en-SG" dirty="0"/>
          </a:p>
          <a:p>
            <a:pPr algn="ctr"/>
            <a:endParaRPr lang="en-US" dirty="0"/>
          </a:p>
        </p:txBody>
      </p:sp>
      <p:sp>
        <p:nvSpPr>
          <p:cNvPr id="69" name="Rectangle 68">
            <a:extLst>
              <a:ext uri="{FF2B5EF4-FFF2-40B4-BE49-F238E27FC236}">
                <a16:creationId xmlns:a16="http://schemas.microsoft.com/office/drawing/2014/main" id="{01D8BACD-50F3-4B6F-ADD9-F9E9920C2169}"/>
              </a:ext>
            </a:extLst>
          </p:cNvPr>
          <p:cNvSpPr/>
          <p:nvPr/>
        </p:nvSpPr>
        <p:spPr>
          <a:xfrm>
            <a:off x="718379" y="1570846"/>
            <a:ext cx="4851379" cy="4525565"/>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SG" dirty="0"/>
              <a:t>Data Sources</a:t>
            </a:r>
          </a:p>
          <a:p>
            <a:pPr algn="ctr"/>
            <a:endParaRPr lang="en-SG" dirty="0"/>
          </a:p>
          <a:p>
            <a:pPr algn="ctr"/>
            <a:endParaRPr lang="en-SG" dirty="0"/>
          </a:p>
          <a:p>
            <a:pPr algn="ctr"/>
            <a:endParaRPr lang="en-SG" dirty="0"/>
          </a:p>
          <a:p>
            <a:pPr algn="ctr"/>
            <a:endParaRPr lang="en-SG" dirty="0"/>
          </a:p>
          <a:p>
            <a:pPr algn="ctr"/>
            <a:endParaRPr lang="en-SG" dirty="0"/>
          </a:p>
          <a:p>
            <a:pPr algn="ctr"/>
            <a:endParaRPr lang="en-SG" dirty="0"/>
          </a:p>
          <a:p>
            <a:pPr algn="ctr"/>
            <a:endParaRPr lang="en-SG" dirty="0"/>
          </a:p>
          <a:p>
            <a:pPr algn="ctr"/>
            <a:endParaRPr lang="en-SG" dirty="0"/>
          </a:p>
          <a:p>
            <a:pPr algn="ctr"/>
            <a:endParaRPr lang="en-SG" dirty="0"/>
          </a:p>
          <a:p>
            <a:pPr algn="ctr"/>
            <a:endParaRPr lang="en-SG" dirty="0"/>
          </a:p>
          <a:p>
            <a:pPr algn="ctr"/>
            <a:endParaRPr lang="en-SG" dirty="0"/>
          </a:p>
          <a:p>
            <a:pPr algn="ctr"/>
            <a:endParaRPr lang="en-SG" dirty="0"/>
          </a:p>
          <a:p>
            <a:pPr algn="ctr"/>
            <a:endParaRPr lang="en-SG" dirty="0"/>
          </a:p>
          <a:p>
            <a:pPr algn="ctr"/>
            <a:endParaRPr lang="en-SG" dirty="0"/>
          </a:p>
          <a:p>
            <a:pPr algn="ctr"/>
            <a:endParaRPr lang="en-SG" dirty="0"/>
          </a:p>
        </p:txBody>
      </p:sp>
      <p:sp>
        <p:nvSpPr>
          <p:cNvPr id="36" name="Rectangle 35">
            <a:extLst>
              <a:ext uri="{FF2B5EF4-FFF2-40B4-BE49-F238E27FC236}">
                <a16:creationId xmlns:a16="http://schemas.microsoft.com/office/drawing/2014/main" id="{8F66B908-4D21-40F8-8158-F041E99863A8}"/>
              </a:ext>
            </a:extLst>
          </p:cNvPr>
          <p:cNvSpPr/>
          <p:nvPr/>
        </p:nvSpPr>
        <p:spPr>
          <a:xfrm>
            <a:off x="5729314" y="2337555"/>
            <a:ext cx="2472643" cy="349041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SG" sz="1100" dirty="0"/>
              <a:t>Data Modelling Sub-system</a:t>
            </a:r>
          </a:p>
          <a:p>
            <a:pPr algn="ctr"/>
            <a:endParaRPr lang="en-SG" sz="1100" dirty="0"/>
          </a:p>
          <a:p>
            <a:pPr algn="ctr"/>
            <a:endParaRPr lang="en-SG" sz="1100" dirty="0"/>
          </a:p>
          <a:p>
            <a:pPr algn="ctr"/>
            <a:endParaRPr lang="en-SG" sz="1100" dirty="0"/>
          </a:p>
          <a:p>
            <a:pPr algn="ctr"/>
            <a:endParaRPr lang="en-SG" sz="1100" dirty="0"/>
          </a:p>
          <a:p>
            <a:pPr algn="ctr"/>
            <a:endParaRPr lang="en-SG" sz="1100" dirty="0"/>
          </a:p>
          <a:p>
            <a:pPr algn="ctr"/>
            <a:endParaRPr lang="en-SG" sz="1100" dirty="0"/>
          </a:p>
          <a:p>
            <a:pPr algn="ctr"/>
            <a:endParaRPr lang="en-SG" sz="1100" dirty="0"/>
          </a:p>
          <a:p>
            <a:pPr algn="ctr"/>
            <a:endParaRPr lang="en-SG" sz="1100" dirty="0"/>
          </a:p>
          <a:p>
            <a:pPr algn="ctr"/>
            <a:endParaRPr lang="en-SG" sz="1100" dirty="0"/>
          </a:p>
          <a:p>
            <a:pPr algn="ctr"/>
            <a:endParaRPr lang="en-SG" sz="1100" dirty="0"/>
          </a:p>
          <a:p>
            <a:pPr algn="ctr"/>
            <a:endParaRPr lang="en-SG" sz="1100" dirty="0"/>
          </a:p>
          <a:p>
            <a:pPr algn="ctr"/>
            <a:endParaRPr lang="en-SG" sz="1100" dirty="0"/>
          </a:p>
          <a:p>
            <a:pPr algn="ctr"/>
            <a:endParaRPr lang="en-SG" sz="1100" dirty="0"/>
          </a:p>
          <a:p>
            <a:pPr algn="ctr"/>
            <a:endParaRPr lang="en-SG" sz="1100" dirty="0"/>
          </a:p>
          <a:p>
            <a:pPr algn="ctr"/>
            <a:endParaRPr lang="en-SG" sz="1100" dirty="0"/>
          </a:p>
          <a:p>
            <a:pPr algn="ctr"/>
            <a:endParaRPr lang="en-SG" sz="1100" dirty="0"/>
          </a:p>
          <a:p>
            <a:pPr algn="ctr"/>
            <a:endParaRPr lang="en-SG" sz="1100" dirty="0"/>
          </a:p>
          <a:p>
            <a:pPr algn="ctr"/>
            <a:endParaRPr lang="en-SG" sz="1100" dirty="0"/>
          </a:p>
          <a:p>
            <a:pPr algn="ctr"/>
            <a:endParaRPr lang="en-US" sz="1100" dirty="0"/>
          </a:p>
        </p:txBody>
      </p:sp>
      <p:sp>
        <p:nvSpPr>
          <p:cNvPr id="35" name="Rectangle 34">
            <a:extLst>
              <a:ext uri="{FF2B5EF4-FFF2-40B4-BE49-F238E27FC236}">
                <a16:creationId xmlns:a16="http://schemas.microsoft.com/office/drawing/2014/main" id="{AF19EE53-5704-4465-851D-53BE48E38EE9}"/>
              </a:ext>
            </a:extLst>
          </p:cNvPr>
          <p:cNvSpPr/>
          <p:nvPr/>
        </p:nvSpPr>
        <p:spPr>
          <a:xfrm>
            <a:off x="1923188" y="2362723"/>
            <a:ext cx="3563919" cy="275546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SG" sz="1100" dirty="0"/>
              <a:t>Data ingestions Sub-system</a:t>
            </a:r>
          </a:p>
          <a:p>
            <a:pPr algn="ctr"/>
            <a:endParaRPr lang="en-SG" sz="1100" dirty="0"/>
          </a:p>
          <a:p>
            <a:pPr algn="ctr"/>
            <a:endParaRPr lang="en-SG" sz="1100" dirty="0"/>
          </a:p>
          <a:p>
            <a:pPr algn="ctr"/>
            <a:endParaRPr lang="en-SG" sz="1100" dirty="0"/>
          </a:p>
          <a:p>
            <a:pPr algn="ctr"/>
            <a:endParaRPr lang="en-SG" sz="1100" dirty="0"/>
          </a:p>
          <a:p>
            <a:pPr algn="ctr"/>
            <a:endParaRPr lang="en-SG" sz="1100" dirty="0"/>
          </a:p>
          <a:p>
            <a:pPr algn="ctr"/>
            <a:endParaRPr lang="en-SG" sz="1100" dirty="0"/>
          </a:p>
          <a:p>
            <a:pPr algn="ctr"/>
            <a:endParaRPr lang="en-SG" sz="1100" dirty="0"/>
          </a:p>
          <a:p>
            <a:pPr algn="ctr"/>
            <a:endParaRPr lang="en-SG" sz="1100" dirty="0"/>
          </a:p>
          <a:p>
            <a:pPr algn="ctr"/>
            <a:endParaRPr lang="en-SG" sz="1100" dirty="0"/>
          </a:p>
          <a:p>
            <a:pPr algn="ctr"/>
            <a:endParaRPr lang="en-SG" sz="1100" dirty="0"/>
          </a:p>
          <a:p>
            <a:pPr algn="ctr"/>
            <a:endParaRPr lang="en-SG" sz="1100" dirty="0"/>
          </a:p>
          <a:p>
            <a:pPr algn="ctr"/>
            <a:endParaRPr lang="en-SG" sz="1100" dirty="0"/>
          </a:p>
          <a:p>
            <a:pPr algn="ctr"/>
            <a:endParaRPr lang="en-SG" sz="1100" dirty="0"/>
          </a:p>
          <a:p>
            <a:pPr algn="ctr"/>
            <a:r>
              <a:rPr lang="en-SG" sz="1100" dirty="0"/>
              <a:t>In-house system</a:t>
            </a:r>
            <a:endParaRPr lang="en-US" sz="1100" dirty="0"/>
          </a:p>
        </p:txBody>
      </p:sp>
      <p:pic>
        <p:nvPicPr>
          <p:cNvPr id="1026" name="Picture 2" descr="Image result for facebook">
            <a:extLst>
              <a:ext uri="{FF2B5EF4-FFF2-40B4-BE49-F238E27FC236}">
                <a16:creationId xmlns:a16="http://schemas.microsoft.com/office/drawing/2014/main" id="{70ACF681-BB3D-4793-A772-3182623C5B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9646" y="3346642"/>
            <a:ext cx="435877" cy="43587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F1E4B7F-A93E-4F13-A6C3-6B3E23D7ED0D}"/>
              </a:ext>
            </a:extLst>
          </p:cNvPr>
          <p:cNvSpPr txBox="1"/>
          <p:nvPr/>
        </p:nvSpPr>
        <p:spPr>
          <a:xfrm>
            <a:off x="718379" y="3756009"/>
            <a:ext cx="918841" cy="430887"/>
          </a:xfrm>
          <a:prstGeom prst="rect">
            <a:avLst/>
          </a:prstGeom>
          <a:noFill/>
        </p:spPr>
        <p:txBody>
          <a:bodyPr wrap="none" rtlCol="0">
            <a:spAutoFit/>
          </a:bodyPr>
          <a:lstStyle/>
          <a:p>
            <a:pPr algn="ctr"/>
            <a:r>
              <a:rPr lang="en-SG" sz="1100" dirty="0"/>
              <a:t>Facebook Ad</a:t>
            </a:r>
          </a:p>
          <a:p>
            <a:pPr algn="ctr"/>
            <a:r>
              <a:rPr lang="en-SG" sz="1100" dirty="0"/>
              <a:t>Platform</a:t>
            </a:r>
            <a:endParaRPr lang="en-US" sz="1100" dirty="0"/>
          </a:p>
        </p:txBody>
      </p:sp>
      <p:cxnSp>
        <p:nvCxnSpPr>
          <p:cNvPr id="12" name="Straight Arrow Connector 11">
            <a:extLst>
              <a:ext uri="{FF2B5EF4-FFF2-40B4-BE49-F238E27FC236}">
                <a16:creationId xmlns:a16="http://schemas.microsoft.com/office/drawing/2014/main" id="{F0DFA1D0-04EC-4EB9-9E70-B74A618740B3}"/>
              </a:ext>
            </a:extLst>
          </p:cNvPr>
          <p:cNvCxnSpPr>
            <a:cxnSpLocks/>
          </p:cNvCxnSpPr>
          <p:nvPr/>
        </p:nvCxnSpPr>
        <p:spPr>
          <a:xfrm flipH="1">
            <a:off x="1637220" y="3653638"/>
            <a:ext cx="5150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A6C9AF7-FB95-4F0E-AA30-4C0504FC8EE9}"/>
              </a:ext>
            </a:extLst>
          </p:cNvPr>
          <p:cNvSpPr/>
          <p:nvPr/>
        </p:nvSpPr>
        <p:spPr>
          <a:xfrm>
            <a:off x="3315394" y="2907281"/>
            <a:ext cx="904268" cy="23542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SG" sz="1100" dirty="0"/>
              <a:t>Ingest</a:t>
            </a:r>
            <a:endParaRPr lang="en-US" sz="1100" dirty="0"/>
          </a:p>
        </p:txBody>
      </p:sp>
      <p:sp>
        <p:nvSpPr>
          <p:cNvPr id="15" name="Rectangle 14">
            <a:extLst>
              <a:ext uri="{FF2B5EF4-FFF2-40B4-BE49-F238E27FC236}">
                <a16:creationId xmlns:a16="http://schemas.microsoft.com/office/drawing/2014/main" id="{B4838DA1-5048-45B0-8D34-6519601A2790}"/>
              </a:ext>
            </a:extLst>
          </p:cNvPr>
          <p:cNvSpPr/>
          <p:nvPr/>
        </p:nvSpPr>
        <p:spPr>
          <a:xfrm>
            <a:off x="4590342" y="2901404"/>
            <a:ext cx="842211" cy="23542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SG" sz="1100" dirty="0"/>
              <a:t>Store</a:t>
            </a:r>
            <a:endParaRPr lang="en-US" sz="1100" dirty="0"/>
          </a:p>
        </p:txBody>
      </p:sp>
      <p:sp>
        <p:nvSpPr>
          <p:cNvPr id="16" name="Rectangle 15">
            <a:extLst>
              <a:ext uri="{FF2B5EF4-FFF2-40B4-BE49-F238E27FC236}">
                <a16:creationId xmlns:a16="http://schemas.microsoft.com/office/drawing/2014/main" id="{D6B544EA-24A6-46EC-8B60-CD7E4D87E0BA}"/>
              </a:ext>
            </a:extLst>
          </p:cNvPr>
          <p:cNvSpPr/>
          <p:nvPr/>
        </p:nvSpPr>
        <p:spPr>
          <a:xfrm>
            <a:off x="5813545" y="2901404"/>
            <a:ext cx="914401" cy="23542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SG" sz="1100" dirty="0"/>
              <a:t>Prep &amp; Train</a:t>
            </a:r>
            <a:endParaRPr lang="en-US" sz="1100" dirty="0"/>
          </a:p>
        </p:txBody>
      </p:sp>
      <p:sp>
        <p:nvSpPr>
          <p:cNvPr id="19" name="TextBox 18">
            <a:extLst>
              <a:ext uri="{FF2B5EF4-FFF2-40B4-BE49-F238E27FC236}">
                <a16:creationId xmlns:a16="http://schemas.microsoft.com/office/drawing/2014/main" id="{3F9BBFE4-8BA8-496B-894A-9A12AB83A438}"/>
              </a:ext>
            </a:extLst>
          </p:cNvPr>
          <p:cNvSpPr txBox="1"/>
          <p:nvPr/>
        </p:nvSpPr>
        <p:spPr>
          <a:xfrm>
            <a:off x="8641056" y="3878277"/>
            <a:ext cx="1191352" cy="430887"/>
          </a:xfrm>
          <a:prstGeom prst="rect">
            <a:avLst/>
          </a:prstGeom>
          <a:noFill/>
        </p:spPr>
        <p:txBody>
          <a:bodyPr wrap="none" rtlCol="0">
            <a:spAutoFit/>
          </a:bodyPr>
          <a:lstStyle/>
          <a:p>
            <a:pPr algn="ctr"/>
            <a:r>
              <a:rPr lang="en-SG" sz="1100" dirty="0"/>
              <a:t>Ad Benchmarking</a:t>
            </a:r>
          </a:p>
          <a:p>
            <a:pPr algn="ctr"/>
            <a:r>
              <a:rPr lang="en-SG" sz="1100" dirty="0"/>
              <a:t>Tool</a:t>
            </a:r>
            <a:endParaRPr lang="en-US" sz="1100" dirty="0"/>
          </a:p>
        </p:txBody>
      </p:sp>
      <p:cxnSp>
        <p:nvCxnSpPr>
          <p:cNvPr id="21" name="Straight Arrow Connector 20">
            <a:extLst>
              <a:ext uri="{FF2B5EF4-FFF2-40B4-BE49-F238E27FC236}">
                <a16:creationId xmlns:a16="http://schemas.microsoft.com/office/drawing/2014/main" id="{51320FFB-11C4-4F98-AEBD-F0E9BEDF5A84}"/>
              </a:ext>
            </a:extLst>
          </p:cNvPr>
          <p:cNvCxnSpPr>
            <a:cxnSpLocks/>
          </p:cNvCxnSpPr>
          <p:nvPr/>
        </p:nvCxnSpPr>
        <p:spPr>
          <a:xfrm>
            <a:off x="4122650" y="3666315"/>
            <a:ext cx="6022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Graphic 22" descr="Gears">
            <a:extLst>
              <a:ext uri="{FF2B5EF4-FFF2-40B4-BE49-F238E27FC236}">
                <a16:creationId xmlns:a16="http://schemas.microsoft.com/office/drawing/2014/main" id="{2A0B5B92-0D2F-49F0-A71D-EE807D8D1C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62039" y="3248194"/>
            <a:ext cx="771550" cy="771550"/>
          </a:xfrm>
          <a:prstGeom prst="rect">
            <a:avLst/>
          </a:prstGeom>
        </p:spPr>
      </p:pic>
      <p:pic>
        <p:nvPicPr>
          <p:cNvPr id="25" name="Graphic 24" descr="Download">
            <a:extLst>
              <a:ext uri="{FF2B5EF4-FFF2-40B4-BE49-F238E27FC236}">
                <a16:creationId xmlns:a16="http://schemas.microsoft.com/office/drawing/2014/main" id="{BF0B027D-5478-4F0C-BB11-49EFEC2B4E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61285" y="3182188"/>
            <a:ext cx="858377" cy="858377"/>
          </a:xfrm>
          <a:prstGeom prst="rect">
            <a:avLst/>
          </a:prstGeom>
        </p:spPr>
      </p:pic>
      <p:sp>
        <p:nvSpPr>
          <p:cNvPr id="27" name="TextBox 26">
            <a:extLst>
              <a:ext uri="{FF2B5EF4-FFF2-40B4-BE49-F238E27FC236}">
                <a16:creationId xmlns:a16="http://schemas.microsoft.com/office/drawing/2014/main" id="{B33F4C2C-56D7-41E7-8836-882506C96F8D}"/>
              </a:ext>
            </a:extLst>
          </p:cNvPr>
          <p:cNvSpPr txBox="1"/>
          <p:nvPr/>
        </p:nvSpPr>
        <p:spPr>
          <a:xfrm>
            <a:off x="4519350" y="3884846"/>
            <a:ext cx="1029078" cy="261610"/>
          </a:xfrm>
          <a:prstGeom prst="rect">
            <a:avLst/>
          </a:prstGeom>
          <a:noFill/>
        </p:spPr>
        <p:txBody>
          <a:bodyPr wrap="square" rtlCol="0">
            <a:spAutoFit/>
          </a:bodyPr>
          <a:lstStyle/>
          <a:p>
            <a:pPr algn="ctr"/>
            <a:r>
              <a:rPr lang="en-SG" sz="1100" dirty="0"/>
              <a:t>Local Storage</a:t>
            </a:r>
            <a:endParaRPr lang="en-US" sz="1100" dirty="0"/>
          </a:p>
        </p:txBody>
      </p:sp>
      <p:sp>
        <p:nvSpPr>
          <p:cNvPr id="28" name="Rectangle 27">
            <a:extLst>
              <a:ext uri="{FF2B5EF4-FFF2-40B4-BE49-F238E27FC236}">
                <a16:creationId xmlns:a16="http://schemas.microsoft.com/office/drawing/2014/main" id="{4EB9B8BB-57B4-4119-8097-A852A0C293A3}"/>
              </a:ext>
            </a:extLst>
          </p:cNvPr>
          <p:cNvSpPr/>
          <p:nvPr/>
        </p:nvSpPr>
        <p:spPr>
          <a:xfrm>
            <a:off x="2092191" y="2901404"/>
            <a:ext cx="904268" cy="23542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SG" sz="1100" dirty="0"/>
              <a:t>Extract</a:t>
            </a:r>
            <a:endParaRPr lang="en-US" sz="1100" dirty="0"/>
          </a:p>
        </p:txBody>
      </p:sp>
      <p:cxnSp>
        <p:nvCxnSpPr>
          <p:cNvPr id="30" name="Straight Arrow Connector 29">
            <a:extLst>
              <a:ext uri="{FF2B5EF4-FFF2-40B4-BE49-F238E27FC236}">
                <a16:creationId xmlns:a16="http://schemas.microsoft.com/office/drawing/2014/main" id="{FFB4DABA-E066-44E1-98AA-A7994200ABE6}"/>
              </a:ext>
            </a:extLst>
          </p:cNvPr>
          <p:cNvCxnSpPr>
            <a:cxnSpLocks/>
          </p:cNvCxnSpPr>
          <p:nvPr/>
        </p:nvCxnSpPr>
        <p:spPr>
          <a:xfrm>
            <a:off x="2867097" y="3653638"/>
            <a:ext cx="6022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1" name="Graphic 30" descr="Share">
            <a:extLst>
              <a:ext uri="{FF2B5EF4-FFF2-40B4-BE49-F238E27FC236}">
                <a16:creationId xmlns:a16="http://schemas.microsoft.com/office/drawing/2014/main" id="{C671D1B5-7917-43BA-A706-DDC0F1841E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25553" y="3336389"/>
            <a:ext cx="658818" cy="658818"/>
          </a:xfrm>
          <a:prstGeom prst="rect">
            <a:avLst/>
          </a:prstGeom>
        </p:spPr>
      </p:pic>
      <p:sp>
        <p:nvSpPr>
          <p:cNvPr id="33" name="Rectangle 32">
            <a:extLst>
              <a:ext uri="{FF2B5EF4-FFF2-40B4-BE49-F238E27FC236}">
                <a16:creationId xmlns:a16="http://schemas.microsoft.com/office/drawing/2014/main" id="{6616B425-14F9-46C1-8920-8CED13EF194D}"/>
              </a:ext>
            </a:extLst>
          </p:cNvPr>
          <p:cNvSpPr/>
          <p:nvPr/>
        </p:nvSpPr>
        <p:spPr>
          <a:xfrm>
            <a:off x="7108938" y="2901404"/>
            <a:ext cx="1036771" cy="23542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SG" sz="1100" dirty="0"/>
              <a:t>Model &amp; Serve</a:t>
            </a:r>
            <a:endParaRPr lang="en-US" sz="1100" dirty="0"/>
          </a:p>
        </p:txBody>
      </p:sp>
      <p:cxnSp>
        <p:nvCxnSpPr>
          <p:cNvPr id="34" name="Straight Arrow Connector 33">
            <a:extLst>
              <a:ext uri="{FF2B5EF4-FFF2-40B4-BE49-F238E27FC236}">
                <a16:creationId xmlns:a16="http://schemas.microsoft.com/office/drawing/2014/main" id="{8D29F6C6-E5CE-43C6-9708-4F6C82977A02}"/>
              </a:ext>
            </a:extLst>
          </p:cNvPr>
          <p:cNvCxnSpPr>
            <a:cxnSpLocks/>
          </p:cNvCxnSpPr>
          <p:nvPr/>
        </p:nvCxnSpPr>
        <p:spPr>
          <a:xfrm>
            <a:off x="8038791" y="3676907"/>
            <a:ext cx="6022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7" name="Graphic 36" descr="User">
            <a:extLst>
              <a:ext uri="{FF2B5EF4-FFF2-40B4-BE49-F238E27FC236}">
                <a16:creationId xmlns:a16="http://schemas.microsoft.com/office/drawing/2014/main" id="{D2C9424E-13ED-45F4-BAE0-5A15B5EB0F9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366225" y="3193096"/>
            <a:ext cx="838547" cy="838547"/>
          </a:xfrm>
          <a:prstGeom prst="rect">
            <a:avLst/>
          </a:prstGeom>
        </p:spPr>
      </p:pic>
      <p:pic>
        <p:nvPicPr>
          <p:cNvPr id="39" name="Graphic 38" descr="Laptop">
            <a:extLst>
              <a:ext uri="{FF2B5EF4-FFF2-40B4-BE49-F238E27FC236}">
                <a16:creationId xmlns:a16="http://schemas.microsoft.com/office/drawing/2014/main" id="{E909680E-4509-4D48-BEB9-1C05F1E110B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42320" y="3238936"/>
            <a:ext cx="838545" cy="838545"/>
          </a:xfrm>
          <a:prstGeom prst="rect">
            <a:avLst/>
          </a:prstGeom>
        </p:spPr>
      </p:pic>
      <p:cxnSp>
        <p:nvCxnSpPr>
          <p:cNvPr id="41" name="Straight Arrow Connector 40">
            <a:extLst>
              <a:ext uri="{FF2B5EF4-FFF2-40B4-BE49-F238E27FC236}">
                <a16:creationId xmlns:a16="http://schemas.microsoft.com/office/drawing/2014/main" id="{EB20A58B-1463-45F4-872F-199733A5C86F}"/>
              </a:ext>
            </a:extLst>
          </p:cNvPr>
          <p:cNvCxnSpPr>
            <a:cxnSpLocks/>
          </p:cNvCxnSpPr>
          <p:nvPr/>
        </p:nvCxnSpPr>
        <p:spPr>
          <a:xfrm flipH="1">
            <a:off x="9725862" y="3684040"/>
            <a:ext cx="6403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09F7396-0E34-4059-8507-7F14894997CB}"/>
              </a:ext>
            </a:extLst>
          </p:cNvPr>
          <p:cNvSpPr txBox="1"/>
          <p:nvPr/>
        </p:nvSpPr>
        <p:spPr>
          <a:xfrm>
            <a:off x="10396609" y="3888941"/>
            <a:ext cx="777778" cy="261610"/>
          </a:xfrm>
          <a:prstGeom prst="rect">
            <a:avLst/>
          </a:prstGeom>
          <a:noFill/>
        </p:spPr>
        <p:txBody>
          <a:bodyPr wrap="none" rtlCol="0">
            <a:spAutoFit/>
          </a:bodyPr>
          <a:lstStyle/>
          <a:p>
            <a:pPr algn="ctr"/>
            <a:r>
              <a:rPr lang="en-SG" sz="1100" dirty="0"/>
              <a:t>Marketers</a:t>
            </a:r>
            <a:endParaRPr lang="en-US" sz="1100" dirty="0"/>
          </a:p>
        </p:txBody>
      </p:sp>
      <p:cxnSp>
        <p:nvCxnSpPr>
          <p:cNvPr id="48" name="Connector: Elbow 47">
            <a:extLst>
              <a:ext uri="{FF2B5EF4-FFF2-40B4-BE49-F238E27FC236}">
                <a16:creationId xmlns:a16="http://schemas.microsoft.com/office/drawing/2014/main" id="{6148B0BE-AA95-42C6-814A-71123EA9862F}"/>
              </a:ext>
            </a:extLst>
          </p:cNvPr>
          <p:cNvCxnSpPr>
            <a:cxnSpLocks/>
            <a:stCxn id="37" idx="0"/>
            <a:endCxn id="1026" idx="0"/>
          </p:cNvCxnSpPr>
          <p:nvPr/>
        </p:nvCxnSpPr>
        <p:spPr>
          <a:xfrm rot="16200000" flipH="1" flipV="1">
            <a:off x="5914769" y="-1524088"/>
            <a:ext cx="153546" cy="9587914"/>
          </a:xfrm>
          <a:prstGeom prst="bentConnector3">
            <a:avLst>
              <a:gd name="adj1" fmla="val -738938"/>
            </a:avLst>
          </a:prstGeom>
          <a:ln>
            <a:tailEnd type="triangle"/>
          </a:ln>
        </p:spPr>
        <p:style>
          <a:lnRef idx="1">
            <a:schemeClr val="accent1"/>
          </a:lnRef>
          <a:fillRef idx="0">
            <a:schemeClr val="accent1"/>
          </a:fillRef>
          <a:effectRef idx="0">
            <a:schemeClr val="accent1"/>
          </a:effectRef>
          <a:fontRef idx="minor">
            <a:schemeClr val="tx1"/>
          </a:fontRef>
        </p:style>
      </p:cxnSp>
      <p:pic>
        <p:nvPicPr>
          <p:cNvPr id="59" name="Graphic 58" descr="Head with gears">
            <a:extLst>
              <a:ext uri="{FF2B5EF4-FFF2-40B4-BE49-F238E27FC236}">
                <a16:creationId xmlns:a16="http://schemas.microsoft.com/office/drawing/2014/main" id="{3E9503C5-5E6E-4563-804A-D8A8A53E581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267242" y="3260094"/>
            <a:ext cx="771549" cy="771549"/>
          </a:xfrm>
          <a:prstGeom prst="rect">
            <a:avLst/>
          </a:prstGeom>
        </p:spPr>
      </p:pic>
      <p:cxnSp>
        <p:nvCxnSpPr>
          <p:cNvPr id="61" name="Straight Arrow Connector 60">
            <a:extLst>
              <a:ext uri="{FF2B5EF4-FFF2-40B4-BE49-F238E27FC236}">
                <a16:creationId xmlns:a16="http://schemas.microsoft.com/office/drawing/2014/main" id="{8652F6CC-1555-436E-B305-9ED0A73AD90B}"/>
              </a:ext>
            </a:extLst>
          </p:cNvPr>
          <p:cNvCxnSpPr>
            <a:cxnSpLocks/>
          </p:cNvCxnSpPr>
          <p:nvPr/>
        </p:nvCxnSpPr>
        <p:spPr>
          <a:xfrm>
            <a:off x="6571146" y="3676907"/>
            <a:ext cx="6022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8" name="Graphic 1027" descr="Stamp">
            <a:extLst>
              <a:ext uri="{FF2B5EF4-FFF2-40B4-BE49-F238E27FC236}">
                <a16:creationId xmlns:a16="http://schemas.microsoft.com/office/drawing/2014/main" id="{5CEAB1B0-3631-4FA6-BEDC-89BC9C4B3B9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917452" y="4449135"/>
            <a:ext cx="615946" cy="615946"/>
          </a:xfrm>
          <a:prstGeom prst="rect">
            <a:avLst/>
          </a:prstGeom>
        </p:spPr>
      </p:pic>
      <p:sp>
        <p:nvSpPr>
          <p:cNvPr id="75" name="TextBox 74">
            <a:extLst>
              <a:ext uri="{FF2B5EF4-FFF2-40B4-BE49-F238E27FC236}">
                <a16:creationId xmlns:a16="http://schemas.microsoft.com/office/drawing/2014/main" id="{9CCBA510-1AE2-48C7-B69A-77CA53F706C9}"/>
              </a:ext>
            </a:extLst>
          </p:cNvPr>
          <p:cNvSpPr txBox="1"/>
          <p:nvPr/>
        </p:nvSpPr>
        <p:spPr>
          <a:xfrm>
            <a:off x="5773207" y="4991387"/>
            <a:ext cx="995076" cy="600164"/>
          </a:xfrm>
          <a:prstGeom prst="rect">
            <a:avLst/>
          </a:prstGeom>
          <a:noFill/>
        </p:spPr>
        <p:txBody>
          <a:bodyPr wrap="square" rtlCol="0">
            <a:spAutoFit/>
          </a:bodyPr>
          <a:lstStyle/>
          <a:p>
            <a:pPr algn="ctr"/>
            <a:r>
              <a:rPr lang="en-SG" sz="1100" dirty="0"/>
              <a:t>Image recognition</a:t>
            </a:r>
          </a:p>
          <a:p>
            <a:pPr algn="ctr"/>
            <a:r>
              <a:rPr lang="en-SG" sz="1100" dirty="0"/>
              <a:t>engine</a:t>
            </a:r>
            <a:endParaRPr lang="en-US" sz="1100" dirty="0"/>
          </a:p>
        </p:txBody>
      </p:sp>
      <p:pic>
        <p:nvPicPr>
          <p:cNvPr id="1030" name="Graphic 1029" descr="Playbook">
            <a:extLst>
              <a:ext uri="{FF2B5EF4-FFF2-40B4-BE49-F238E27FC236}">
                <a16:creationId xmlns:a16="http://schemas.microsoft.com/office/drawing/2014/main" id="{65F6F557-6D29-4412-8D41-2BB982D598A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323009" y="4390193"/>
            <a:ext cx="650814" cy="650814"/>
          </a:xfrm>
          <a:prstGeom prst="rect">
            <a:avLst/>
          </a:prstGeom>
        </p:spPr>
      </p:pic>
      <p:sp>
        <p:nvSpPr>
          <p:cNvPr id="78" name="TextBox 77">
            <a:extLst>
              <a:ext uri="{FF2B5EF4-FFF2-40B4-BE49-F238E27FC236}">
                <a16:creationId xmlns:a16="http://schemas.microsoft.com/office/drawing/2014/main" id="{49EEEF72-15E3-4589-BCBF-99394067F00F}"/>
              </a:ext>
            </a:extLst>
          </p:cNvPr>
          <p:cNvSpPr txBox="1"/>
          <p:nvPr/>
        </p:nvSpPr>
        <p:spPr>
          <a:xfrm>
            <a:off x="7101352" y="4991387"/>
            <a:ext cx="995076" cy="600164"/>
          </a:xfrm>
          <a:prstGeom prst="rect">
            <a:avLst/>
          </a:prstGeom>
          <a:noFill/>
        </p:spPr>
        <p:txBody>
          <a:bodyPr wrap="square" rtlCol="0">
            <a:spAutoFit/>
          </a:bodyPr>
          <a:lstStyle/>
          <a:p>
            <a:pPr algn="ctr"/>
            <a:r>
              <a:rPr lang="en-SG" sz="1100" dirty="0"/>
              <a:t>Model simulation engine</a:t>
            </a:r>
            <a:endParaRPr lang="en-US" sz="1100" dirty="0"/>
          </a:p>
        </p:txBody>
      </p:sp>
      <p:cxnSp>
        <p:nvCxnSpPr>
          <p:cNvPr id="79" name="Straight Arrow Connector 78">
            <a:extLst>
              <a:ext uri="{FF2B5EF4-FFF2-40B4-BE49-F238E27FC236}">
                <a16:creationId xmlns:a16="http://schemas.microsoft.com/office/drawing/2014/main" id="{F7C1ECCB-5449-43A7-B965-A9DADC2D6301}"/>
              </a:ext>
            </a:extLst>
          </p:cNvPr>
          <p:cNvCxnSpPr>
            <a:cxnSpLocks/>
          </p:cNvCxnSpPr>
          <p:nvPr/>
        </p:nvCxnSpPr>
        <p:spPr>
          <a:xfrm>
            <a:off x="6181151" y="4019744"/>
            <a:ext cx="0" cy="41675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D771BB8-5328-47CF-A0A8-2FEAC0FA7C80}"/>
              </a:ext>
            </a:extLst>
          </p:cNvPr>
          <p:cNvCxnSpPr>
            <a:cxnSpLocks/>
          </p:cNvCxnSpPr>
          <p:nvPr/>
        </p:nvCxnSpPr>
        <p:spPr>
          <a:xfrm>
            <a:off x="7598890" y="3971452"/>
            <a:ext cx="0" cy="41675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DD8B6EBC-C646-4317-A957-078B9E4CFB79}"/>
              </a:ext>
            </a:extLst>
          </p:cNvPr>
          <p:cNvCxnSpPr>
            <a:cxnSpLocks/>
          </p:cNvCxnSpPr>
          <p:nvPr/>
        </p:nvCxnSpPr>
        <p:spPr>
          <a:xfrm>
            <a:off x="5346938" y="3675368"/>
            <a:ext cx="57051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Graphic 2" descr="Open folder">
            <a:extLst>
              <a:ext uri="{FF2B5EF4-FFF2-40B4-BE49-F238E27FC236}">
                <a16:creationId xmlns:a16="http://schemas.microsoft.com/office/drawing/2014/main" id="{EE6CCB2C-4A39-419F-B080-8750BD59599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724915" y="3310577"/>
            <a:ext cx="696940" cy="696940"/>
          </a:xfrm>
          <a:prstGeom prst="rect">
            <a:avLst/>
          </a:prstGeom>
        </p:spPr>
      </p:pic>
      <p:pic>
        <p:nvPicPr>
          <p:cNvPr id="46" name="Picture 10" descr="Image result for python&quot;">
            <a:extLst>
              <a:ext uri="{FF2B5EF4-FFF2-40B4-BE49-F238E27FC236}">
                <a16:creationId xmlns:a16="http://schemas.microsoft.com/office/drawing/2014/main" id="{DF29D057-461C-4F96-9FCC-A262CBB507E5}"/>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13200" r="9844"/>
          <a:stretch/>
        </p:blipFill>
        <p:spPr bwMode="auto">
          <a:xfrm>
            <a:off x="6292953" y="4030675"/>
            <a:ext cx="362092" cy="45097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Image result for knime&quot;">
            <a:extLst>
              <a:ext uri="{FF2B5EF4-FFF2-40B4-BE49-F238E27FC236}">
                <a16:creationId xmlns:a16="http://schemas.microsoft.com/office/drawing/2014/main" id="{7FC8A627-B43E-4F19-9F5A-080125E4A715}"/>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661089" y="3947836"/>
            <a:ext cx="362092" cy="43432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descr="Image result for imageai&quot;">
            <a:extLst>
              <a:ext uri="{FF2B5EF4-FFF2-40B4-BE49-F238E27FC236}">
                <a16:creationId xmlns:a16="http://schemas.microsoft.com/office/drawing/2014/main" id="{DF1F429F-60F3-4B6F-94EC-CEC4903D1B11}"/>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395263" y="4477554"/>
            <a:ext cx="600165" cy="60016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supermetric">
            <a:extLst>
              <a:ext uri="{FF2B5EF4-FFF2-40B4-BE49-F238E27FC236}">
                <a16:creationId xmlns:a16="http://schemas.microsoft.com/office/drawing/2014/main" id="{A72A4F57-DC50-408E-85B5-528A2F47CE77}"/>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625662" y="4265546"/>
            <a:ext cx="1289703" cy="45005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dropbox">
            <a:extLst>
              <a:ext uri="{FF2B5EF4-FFF2-40B4-BE49-F238E27FC236}">
                <a16:creationId xmlns:a16="http://schemas.microsoft.com/office/drawing/2014/main" id="{45792BBF-8A78-4985-959D-280EC79FAC40}"/>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828521" y="4182882"/>
            <a:ext cx="381645" cy="3538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Image result for knime&quot;">
            <a:extLst>
              <a:ext uri="{FF2B5EF4-FFF2-40B4-BE49-F238E27FC236}">
                <a16:creationId xmlns:a16="http://schemas.microsoft.com/office/drawing/2014/main" id="{D08B54B7-BFAB-4543-BB59-BBA155DD5488}"/>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069630" y="2919668"/>
            <a:ext cx="362092" cy="43432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Connector: Elbow 3">
            <a:extLst>
              <a:ext uri="{FF2B5EF4-FFF2-40B4-BE49-F238E27FC236}">
                <a16:creationId xmlns:a16="http://schemas.microsoft.com/office/drawing/2014/main" id="{95E79EDF-EB09-468D-9B82-F0C7891695CE}"/>
              </a:ext>
            </a:extLst>
          </p:cNvPr>
          <p:cNvCxnSpPr>
            <a:cxnSpLocks/>
            <a:endCxn id="2052" idx="2"/>
          </p:cNvCxnSpPr>
          <p:nvPr/>
        </p:nvCxnSpPr>
        <p:spPr>
          <a:xfrm rot="10800000">
            <a:off x="5019345" y="4536682"/>
            <a:ext cx="872689" cy="21828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E12D885-2BCC-4620-80AB-B60434862DFE}"/>
              </a:ext>
            </a:extLst>
          </p:cNvPr>
          <p:cNvSpPr>
            <a:spLocks noGrp="1"/>
          </p:cNvSpPr>
          <p:nvPr>
            <p:ph type="title"/>
          </p:nvPr>
        </p:nvSpPr>
        <p:spPr/>
        <p:txBody>
          <a:bodyPr/>
          <a:lstStyle/>
          <a:p>
            <a:r>
              <a:rPr lang="en-US" dirty="0"/>
              <a:t>Technical Architecture</a:t>
            </a:r>
          </a:p>
        </p:txBody>
      </p:sp>
    </p:spTree>
    <p:extLst>
      <p:ext uri="{BB962C8B-B14F-4D97-AF65-F5344CB8AC3E}">
        <p14:creationId xmlns:p14="http://schemas.microsoft.com/office/powerpoint/2010/main" val="1218811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descr="Image result for python&quot;">
            <a:extLst>
              <a:ext uri="{FF2B5EF4-FFF2-40B4-BE49-F238E27FC236}">
                <a16:creationId xmlns:a16="http://schemas.microsoft.com/office/drawing/2014/main" id="{7613E294-11CF-441B-8BA2-A13C7C5297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6896" y="519313"/>
            <a:ext cx="804853" cy="771429"/>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4" descr="Image result for dropbox">
            <a:extLst>
              <a:ext uri="{FF2B5EF4-FFF2-40B4-BE49-F238E27FC236}">
                <a16:creationId xmlns:a16="http://schemas.microsoft.com/office/drawing/2014/main" id="{AC3E98CF-917D-48FA-8864-F2C48E0050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9223" y="1914929"/>
            <a:ext cx="381645" cy="353800"/>
          </a:xfrm>
          <a:prstGeom prst="rect">
            <a:avLst/>
          </a:prstGeom>
          <a:noFill/>
          <a:extLst>
            <a:ext uri="{909E8E84-426E-40DD-AFC4-6F175D3DCCD1}">
              <a14:hiddenFill xmlns:a14="http://schemas.microsoft.com/office/drawing/2010/main">
                <a:solidFill>
                  <a:srgbClr val="FFFFFF"/>
                </a:solidFill>
              </a14:hiddenFill>
            </a:ext>
          </a:extLst>
        </p:spPr>
      </p:pic>
      <p:pic>
        <p:nvPicPr>
          <p:cNvPr id="64" name="Graphic 63" descr="Open folder">
            <a:extLst>
              <a:ext uri="{FF2B5EF4-FFF2-40B4-BE49-F238E27FC236}">
                <a16:creationId xmlns:a16="http://schemas.microsoft.com/office/drawing/2014/main" id="{5EDE238C-C233-4825-AF54-02BD6AAF601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88660" y="1126196"/>
            <a:ext cx="849588" cy="849588"/>
          </a:xfrm>
          <a:prstGeom prst="rect">
            <a:avLst/>
          </a:prstGeom>
        </p:spPr>
      </p:pic>
      <p:grpSp>
        <p:nvGrpSpPr>
          <p:cNvPr id="4" name="Group 3">
            <a:extLst>
              <a:ext uri="{FF2B5EF4-FFF2-40B4-BE49-F238E27FC236}">
                <a16:creationId xmlns:a16="http://schemas.microsoft.com/office/drawing/2014/main" id="{21E0A3B0-0CA4-44EE-AC17-090E027E29BA}"/>
              </a:ext>
            </a:extLst>
          </p:cNvPr>
          <p:cNvGrpSpPr/>
          <p:nvPr/>
        </p:nvGrpSpPr>
        <p:grpSpPr>
          <a:xfrm>
            <a:off x="251524" y="1392434"/>
            <a:ext cx="1794389" cy="433388"/>
            <a:chOff x="2529505" y="2447489"/>
            <a:chExt cx="1570323" cy="878347"/>
          </a:xfrm>
        </p:grpSpPr>
        <p:sp>
          <p:nvSpPr>
            <p:cNvPr id="5" name="Rectangle: Rounded Corners 4">
              <a:extLst>
                <a:ext uri="{FF2B5EF4-FFF2-40B4-BE49-F238E27FC236}">
                  <a16:creationId xmlns:a16="http://schemas.microsoft.com/office/drawing/2014/main" id="{77C55019-BA92-44A6-97A7-798C90118183}"/>
                </a:ext>
              </a:extLst>
            </p:cNvPr>
            <p:cNvSpPr/>
            <p:nvPr/>
          </p:nvSpPr>
          <p:spPr>
            <a:xfrm>
              <a:off x="2529505" y="2447489"/>
              <a:ext cx="1570323" cy="878347"/>
            </a:xfrm>
            <a:prstGeom prst="roundRect">
              <a:avLst>
                <a:gd name="adj" fmla="val 10000"/>
              </a:avLst>
            </a:prstGeom>
          </p:spPr>
          <p:style>
            <a:lnRef idx="2">
              <a:schemeClr val="lt1">
                <a:hueOff val="0"/>
                <a:satOff val="0"/>
                <a:lumOff val="0"/>
                <a:alphaOff val="0"/>
              </a:schemeClr>
            </a:lnRef>
            <a:fillRef idx="1">
              <a:schemeClr val="accent2">
                <a:alpha val="90000"/>
                <a:hueOff val="0"/>
                <a:satOff val="0"/>
                <a:lumOff val="0"/>
                <a:alphaOff val="-10000"/>
              </a:schemeClr>
            </a:fillRef>
            <a:effectRef idx="0">
              <a:schemeClr val="accent2">
                <a:alpha val="90000"/>
                <a:hueOff val="0"/>
                <a:satOff val="0"/>
                <a:lumOff val="0"/>
                <a:alphaOff val="-10000"/>
              </a:schemeClr>
            </a:effectRef>
            <a:fontRef idx="minor">
              <a:schemeClr val="lt1"/>
            </a:fontRef>
          </p:style>
        </p:sp>
        <p:sp>
          <p:nvSpPr>
            <p:cNvPr id="6" name="Rectangle: Rounded Corners 4">
              <a:extLst>
                <a:ext uri="{FF2B5EF4-FFF2-40B4-BE49-F238E27FC236}">
                  <a16:creationId xmlns:a16="http://schemas.microsoft.com/office/drawing/2014/main" id="{DAF8CB5D-9C6F-4815-9302-AFF96E808A62}"/>
                </a:ext>
              </a:extLst>
            </p:cNvPr>
            <p:cNvSpPr txBox="1"/>
            <p:nvPr/>
          </p:nvSpPr>
          <p:spPr>
            <a:xfrm>
              <a:off x="2529505" y="2447489"/>
              <a:ext cx="1570323" cy="5855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8232" tIns="78232" rIns="78232" bIns="41910" numCol="1" spcCol="1270" anchor="t" anchorCtr="0">
              <a:noAutofit/>
            </a:bodyPr>
            <a:lstStyle/>
            <a:p>
              <a:pPr marL="0" lvl="0" indent="0" algn="l" defTabSz="488950">
                <a:lnSpc>
                  <a:spcPct val="90000"/>
                </a:lnSpc>
                <a:spcBef>
                  <a:spcPct val="0"/>
                </a:spcBef>
                <a:spcAft>
                  <a:spcPct val="35000"/>
                </a:spcAft>
                <a:buNone/>
              </a:pPr>
              <a:r>
                <a:rPr lang="en-AU" sz="1100" kern="1200" dirty="0"/>
                <a:t>Data Pre-processing</a:t>
              </a:r>
              <a:endParaRPr lang="en-SG" sz="1100" kern="1200" dirty="0"/>
            </a:p>
          </p:txBody>
        </p:sp>
      </p:grpSp>
      <p:pic>
        <p:nvPicPr>
          <p:cNvPr id="8" name="Picture 7">
            <a:extLst>
              <a:ext uri="{FF2B5EF4-FFF2-40B4-BE49-F238E27FC236}">
                <a16:creationId xmlns:a16="http://schemas.microsoft.com/office/drawing/2014/main" id="{2E73F1EC-E656-44AA-A161-895B577154C5}"/>
              </a:ext>
            </a:extLst>
          </p:cNvPr>
          <p:cNvPicPr>
            <a:picLocks noChangeAspect="1"/>
          </p:cNvPicPr>
          <p:nvPr/>
        </p:nvPicPr>
        <p:blipFill rotWithShape="1">
          <a:blip r:embed="rId6"/>
          <a:srcRect l="1666" t="20834" r="6297" b="25959"/>
          <a:stretch/>
        </p:blipFill>
        <p:spPr>
          <a:xfrm>
            <a:off x="2997923" y="976138"/>
            <a:ext cx="4085468" cy="1681799"/>
          </a:xfrm>
          <a:prstGeom prst="rect">
            <a:avLst/>
          </a:prstGeom>
        </p:spPr>
      </p:pic>
      <p:cxnSp>
        <p:nvCxnSpPr>
          <p:cNvPr id="9" name="Connector: Elbow 8">
            <a:extLst>
              <a:ext uri="{FF2B5EF4-FFF2-40B4-BE49-F238E27FC236}">
                <a16:creationId xmlns:a16="http://schemas.microsoft.com/office/drawing/2014/main" id="{B711C03D-6735-4677-9515-D7EC32369CD2}"/>
              </a:ext>
            </a:extLst>
          </p:cNvPr>
          <p:cNvCxnSpPr>
            <a:cxnSpLocks/>
            <a:stCxn id="61" idx="3"/>
            <a:endCxn id="48" idx="1"/>
          </p:cNvCxnSpPr>
          <p:nvPr/>
        </p:nvCxnSpPr>
        <p:spPr>
          <a:xfrm flipV="1">
            <a:off x="1318576" y="1961628"/>
            <a:ext cx="1122066" cy="125005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655D612-4024-40A2-9F68-698D11C20D8E}"/>
              </a:ext>
            </a:extLst>
          </p:cNvPr>
          <p:cNvSpPr txBox="1"/>
          <p:nvPr/>
        </p:nvSpPr>
        <p:spPr>
          <a:xfrm>
            <a:off x="3454610" y="2867546"/>
            <a:ext cx="3559232" cy="276999"/>
          </a:xfrm>
          <a:prstGeom prst="rect">
            <a:avLst/>
          </a:prstGeom>
          <a:noFill/>
        </p:spPr>
        <p:txBody>
          <a:bodyPr wrap="square" rtlCol="0" anchor="ctr">
            <a:spAutoFit/>
          </a:bodyPr>
          <a:lstStyle/>
          <a:p>
            <a:r>
              <a:rPr lang="en-AU" sz="1200" b="1" dirty="0"/>
              <a:t>Feature extraction and engineering</a:t>
            </a:r>
          </a:p>
        </p:txBody>
      </p:sp>
      <p:sp>
        <p:nvSpPr>
          <p:cNvPr id="12" name="Oval 11">
            <a:extLst>
              <a:ext uri="{FF2B5EF4-FFF2-40B4-BE49-F238E27FC236}">
                <a16:creationId xmlns:a16="http://schemas.microsoft.com/office/drawing/2014/main" id="{B781B18B-DA0D-4509-8FC6-96039406D972}"/>
              </a:ext>
            </a:extLst>
          </p:cNvPr>
          <p:cNvSpPr/>
          <p:nvPr/>
        </p:nvSpPr>
        <p:spPr>
          <a:xfrm>
            <a:off x="104336" y="2041967"/>
            <a:ext cx="374898" cy="37489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b="1" dirty="0"/>
              <a:t>1</a:t>
            </a:r>
            <a:endParaRPr lang="en-SG" sz="1600" b="1" dirty="0"/>
          </a:p>
        </p:txBody>
      </p:sp>
      <p:sp>
        <p:nvSpPr>
          <p:cNvPr id="15" name="Oval 14">
            <a:extLst>
              <a:ext uri="{FF2B5EF4-FFF2-40B4-BE49-F238E27FC236}">
                <a16:creationId xmlns:a16="http://schemas.microsoft.com/office/drawing/2014/main" id="{54EEE68E-127D-4666-9E26-31F68D1CFD87}"/>
              </a:ext>
            </a:extLst>
          </p:cNvPr>
          <p:cNvSpPr/>
          <p:nvPr/>
        </p:nvSpPr>
        <p:spPr>
          <a:xfrm>
            <a:off x="3010874" y="2839034"/>
            <a:ext cx="374898" cy="37489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b="1" dirty="0"/>
              <a:t>2</a:t>
            </a:r>
            <a:endParaRPr lang="en-SG" sz="1600" b="1" dirty="0"/>
          </a:p>
        </p:txBody>
      </p:sp>
      <p:sp>
        <p:nvSpPr>
          <p:cNvPr id="16" name="Oval 15">
            <a:extLst>
              <a:ext uri="{FF2B5EF4-FFF2-40B4-BE49-F238E27FC236}">
                <a16:creationId xmlns:a16="http://schemas.microsoft.com/office/drawing/2014/main" id="{38C6F738-403F-4691-B4E3-C8A07BA8B36D}"/>
              </a:ext>
            </a:extLst>
          </p:cNvPr>
          <p:cNvSpPr/>
          <p:nvPr/>
        </p:nvSpPr>
        <p:spPr>
          <a:xfrm>
            <a:off x="3124210" y="3812252"/>
            <a:ext cx="374898" cy="37489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b="1" dirty="0"/>
              <a:t>3</a:t>
            </a:r>
            <a:endParaRPr lang="en-SG" sz="1600" b="1" dirty="0"/>
          </a:p>
        </p:txBody>
      </p:sp>
      <p:sp>
        <p:nvSpPr>
          <p:cNvPr id="20" name="Oval 19">
            <a:extLst>
              <a:ext uri="{FF2B5EF4-FFF2-40B4-BE49-F238E27FC236}">
                <a16:creationId xmlns:a16="http://schemas.microsoft.com/office/drawing/2014/main" id="{F791C727-4797-4AB6-A082-CED0888A0877}"/>
              </a:ext>
            </a:extLst>
          </p:cNvPr>
          <p:cNvSpPr/>
          <p:nvPr/>
        </p:nvSpPr>
        <p:spPr>
          <a:xfrm>
            <a:off x="7377526" y="2288407"/>
            <a:ext cx="374898" cy="37489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t>5</a:t>
            </a:r>
          </a:p>
        </p:txBody>
      </p:sp>
      <p:sp>
        <p:nvSpPr>
          <p:cNvPr id="21" name="TextBox 20">
            <a:extLst>
              <a:ext uri="{FF2B5EF4-FFF2-40B4-BE49-F238E27FC236}">
                <a16:creationId xmlns:a16="http://schemas.microsoft.com/office/drawing/2014/main" id="{D34F9EAF-E10F-4A52-B314-05971FB611E2}"/>
              </a:ext>
            </a:extLst>
          </p:cNvPr>
          <p:cNvSpPr txBox="1"/>
          <p:nvPr/>
        </p:nvSpPr>
        <p:spPr>
          <a:xfrm>
            <a:off x="259765" y="3480394"/>
            <a:ext cx="1252395" cy="276999"/>
          </a:xfrm>
          <a:prstGeom prst="rect">
            <a:avLst/>
          </a:prstGeom>
          <a:noFill/>
        </p:spPr>
        <p:txBody>
          <a:bodyPr wrap="square" rtlCol="0">
            <a:spAutoFit/>
          </a:bodyPr>
          <a:lstStyle/>
          <a:p>
            <a:pPr algn="ctr"/>
            <a:r>
              <a:rPr lang="en-AU" sz="1200" b="1" dirty="0"/>
              <a:t>Local Storage</a:t>
            </a:r>
          </a:p>
        </p:txBody>
      </p:sp>
      <p:sp>
        <p:nvSpPr>
          <p:cNvPr id="22" name="TextBox 21">
            <a:extLst>
              <a:ext uri="{FF2B5EF4-FFF2-40B4-BE49-F238E27FC236}">
                <a16:creationId xmlns:a16="http://schemas.microsoft.com/office/drawing/2014/main" id="{8D423B33-2637-4FDF-8516-8C374719F03C}"/>
              </a:ext>
            </a:extLst>
          </p:cNvPr>
          <p:cNvSpPr txBox="1"/>
          <p:nvPr/>
        </p:nvSpPr>
        <p:spPr>
          <a:xfrm>
            <a:off x="2911030" y="766529"/>
            <a:ext cx="1263189" cy="276999"/>
          </a:xfrm>
          <a:prstGeom prst="rect">
            <a:avLst/>
          </a:prstGeom>
          <a:noFill/>
        </p:spPr>
        <p:txBody>
          <a:bodyPr wrap="square" rtlCol="0">
            <a:spAutoFit/>
          </a:bodyPr>
          <a:lstStyle/>
          <a:p>
            <a:r>
              <a:rPr lang="en-AU" sz="1200" b="1" dirty="0"/>
              <a:t>Ad Performance</a:t>
            </a:r>
          </a:p>
        </p:txBody>
      </p:sp>
      <p:cxnSp>
        <p:nvCxnSpPr>
          <p:cNvPr id="23" name="Connector: Elbow 22">
            <a:extLst>
              <a:ext uri="{FF2B5EF4-FFF2-40B4-BE49-F238E27FC236}">
                <a16:creationId xmlns:a16="http://schemas.microsoft.com/office/drawing/2014/main" id="{8B72A76C-D705-411B-8130-33F9148BEFCF}"/>
              </a:ext>
            </a:extLst>
          </p:cNvPr>
          <p:cNvCxnSpPr>
            <a:cxnSpLocks/>
            <a:stCxn id="61" idx="3"/>
            <a:endCxn id="24" idx="1"/>
          </p:cNvCxnSpPr>
          <p:nvPr/>
        </p:nvCxnSpPr>
        <p:spPr>
          <a:xfrm>
            <a:off x="1318576" y="3211684"/>
            <a:ext cx="1659574" cy="244347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40063D23-BE83-4E8A-A523-90FE6808D2B5}"/>
              </a:ext>
            </a:extLst>
          </p:cNvPr>
          <p:cNvPicPr>
            <a:picLocks noChangeAspect="1"/>
          </p:cNvPicPr>
          <p:nvPr/>
        </p:nvPicPr>
        <p:blipFill rotWithShape="1">
          <a:blip r:embed="rId7"/>
          <a:srcRect l="70833" t="39445" r="6966" b="20000"/>
          <a:stretch/>
        </p:blipFill>
        <p:spPr>
          <a:xfrm>
            <a:off x="2978150" y="4576763"/>
            <a:ext cx="1770953" cy="2156795"/>
          </a:xfrm>
          <a:prstGeom prst="rect">
            <a:avLst/>
          </a:prstGeom>
          <a:ln>
            <a:solidFill>
              <a:srgbClr val="FF0000"/>
            </a:solidFill>
          </a:ln>
        </p:spPr>
      </p:pic>
      <p:sp>
        <p:nvSpPr>
          <p:cNvPr id="25" name="TextBox 24">
            <a:extLst>
              <a:ext uri="{FF2B5EF4-FFF2-40B4-BE49-F238E27FC236}">
                <a16:creationId xmlns:a16="http://schemas.microsoft.com/office/drawing/2014/main" id="{D105433B-9FCC-4FF1-9F16-85D2A8839AF9}"/>
              </a:ext>
            </a:extLst>
          </p:cNvPr>
          <p:cNvSpPr txBox="1"/>
          <p:nvPr/>
        </p:nvSpPr>
        <p:spPr>
          <a:xfrm>
            <a:off x="2958035" y="4321850"/>
            <a:ext cx="1263189" cy="276999"/>
          </a:xfrm>
          <a:prstGeom prst="rect">
            <a:avLst/>
          </a:prstGeom>
          <a:noFill/>
        </p:spPr>
        <p:txBody>
          <a:bodyPr wrap="square" rtlCol="0">
            <a:spAutoFit/>
          </a:bodyPr>
          <a:lstStyle/>
          <a:p>
            <a:r>
              <a:rPr lang="en-AU" sz="1200" b="1" dirty="0"/>
              <a:t>Ad Images + Text</a:t>
            </a:r>
          </a:p>
        </p:txBody>
      </p:sp>
      <p:grpSp>
        <p:nvGrpSpPr>
          <p:cNvPr id="26" name="Group 25">
            <a:extLst>
              <a:ext uri="{FF2B5EF4-FFF2-40B4-BE49-F238E27FC236}">
                <a16:creationId xmlns:a16="http://schemas.microsoft.com/office/drawing/2014/main" id="{F3A7343B-A461-4C87-9FFD-6CE0BBEBA048}"/>
              </a:ext>
            </a:extLst>
          </p:cNvPr>
          <p:cNvGrpSpPr/>
          <p:nvPr/>
        </p:nvGrpSpPr>
        <p:grpSpPr>
          <a:xfrm>
            <a:off x="251524" y="3843374"/>
            <a:ext cx="1794390" cy="431839"/>
            <a:chOff x="5052050" y="2447489"/>
            <a:chExt cx="1570323" cy="878347"/>
          </a:xfrm>
        </p:grpSpPr>
        <p:sp>
          <p:nvSpPr>
            <p:cNvPr id="27" name="Rectangle: Rounded Corners 26">
              <a:extLst>
                <a:ext uri="{FF2B5EF4-FFF2-40B4-BE49-F238E27FC236}">
                  <a16:creationId xmlns:a16="http://schemas.microsoft.com/office/drawing/2014/main" id="{8460B6DD-B6DF-4C19-AD02-CA3747083983}"/>
                </a:ext>
              </a:extLst>
            </p:cNvPr>
            <p:cNvSpPr/>
            <p:nvPr/>
          </p:nvSpPr>
          <p:spPr>
            <a:xfrm>
              <a:off x="5052050" y="2447489"/>
              <a:ext cx="1570323" cy="878347"/>
            </a:xfrm>
            <a:prstGeom prst="roundRect">
              <a:avLst>
                <a:gd name="adj" fmla="val 10000"/>
              </a:avLst>
            </a:prstGeom>
          </p:spPr>
          <p:style>
            <a:lnRef idx="2">
              <a:schemeClr val="lt1">
                <a:hueOff val="0"/>
                <a:satOff val="0"/>
                <a:lumOff val="0"/>
                <a:alphaOff val="0"/>
              </a:schemeClr>
            </a:lnRef>
            <a:fillRef idx="1">
              <a:schemeClr val="accent2">
                <a:alpha val="90000"/>
                <a:hueOff val="0"/>
                <a:satOff val="0"/>
                <a:lumOff val="0"/>
                <a:alphaOff val="-20000"/>
              </a:schemeClr>
            </a:fillRef>
            <a:effectRef idx="0">
              <a:schemeClr val="accent2">
                <a:alpha val="90000"/>
                <a:hueOff val="0"/>
                <a:satOff val="0"/>
                <a:lumOff val="0"/>
                <a:alphaOff val="-20000"/>
              </a:schemeClr>
            </a:effectRef>
            <a:fontRef idx="minor">
              <a:schemeClr val="lt1"/>
            </a:fontRef>
          </p:style>
        </p:sp>
        <p:sp>
          <p:nvSpPr>
            <p:cNvPr id="28" name="Rectangle: Rounded Corners 4">
              <a:extLst>
                <a:ext uri="{FF2B5EF4-FFF2-40B4-BE49-F238E27FC236}">
                  <a16:creationId xmlns:a16="http://schemas.microsoft.com/office/drawing/2014/main" id="{B7E61661-FA29-4EA2-B02C-B6522EBCC773}"/>
                </a:ext>
              </a:extLst>
            </p:cNvPr>
            <p:cNvSpPr txBox="1"/>
            <p:nvPr/>
          </p:nvSpPr>
          <p:spPr>
            <a:xfrm>
              <a:off x="5052050" y="2447489"/>
              <a:ext cx="1570323" cy="5855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8232" tIns="78232" rIns="78232" bIns="41910" numCol="1" spcCol="1270" anchor="t" anchorCtr="0">
              <a:noAutofit/>
            </a:bodyPr>
            <a:lstStyle/>
            <a:p>
              <a:pPr marL="0" lvl="0" indent="0" algn="l" defTabSz="488950">
                <a:lnSpc>
                  <a:spcPct val="90000"/>
                </a:lnSpc>
                <a:spcBef>
                  <a:spcPct val="0"/>
                </a:spcBef>
                <a:spcAft>
                  <a:spcPct val="35000"/>
                </a:spcAft>
                <a:buNone/>
              </a:pPr>
              <a:r>
                <a:rPr lang="en-AU" sz="1100" kern="1200" dirty="0"/>
                <a:t>Extract Ad Features</a:t>
              </a:r>
              <a:endParaRPr lang="en-SG" sz="1100" kern="1200" dirty="0"/>
            </a:p>
          </p:txBody>
        </p:sp>
      </p:grpSp>
      <p:cxnSp>
        <p:nvCxnSpPr>
          <p:cNvPr id="29" name="Straight Connector 28">
            <a:extLst>
              <a:ext uri="{FF2B5EF4-FFF2-40B4-BE49-F238E27FC236}">
                <a16:creationId xmlns:a16="http://schemas.microsoft.com/office/drawing/2014/main" id="{2949FB39-B606-4AF4-A61B-D79E8F92A1D9}"/>
              </a:ext>
            </a:extLst>
          </p:cNvPr>
          <p:cNvCxnSpPr>
            <a:cxnSpLocks/>
          </p:cNvCxnSpPr>
          <p:nvPr/>
        </p:nvCxnSpPr>
        <p:spPr>
          <a:xfrm flipV="1">
            <a:off x="-183700" y="3120365"/>
            <a:ext cx="435225" cy="92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1909D8C6-9FA7-49DA-8530-069E66D693A9}"/>
              </a:ext>
            </a:extLst>
          </p:cNvPr>
          <p:cNvCxnSpPr>
            <a:cxnSpLocks/>
            <a:stCxn id="24" idx="3"/>
            <a:endCxn id="2052" idx="1"/>
          </p:cNvCxnSpPr>
          <p:nvPr/>
        </p:nvCxnSpPr>
        <p:spPr>
          <a:xfrm flipV="1">
            <a:off x="4749103" y="5449045"/>
            <a:ext cx="952552" cy="20611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5EED328E-DDC3-4022-A2C7-DF5C909BFB51}"/>
              </a:ext>
            </a:extLst>
          </p:cNvPr>
          <p:cNvSpPr/>
          <p:nvPr/>
        </p:nvSpPr>
        <p:spPr>
          <a:xfrm>
            <a:off x="9849436" y="1104118"/>
            <a:ext cx="374898" cy="37489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b="1" dirty="0"/>
              <a:t>6</a:t>
            </a:r>
            <a:endParaRPr lang="en-SG" sz="1600" b="1" dirty="0"/>
          </a:p>
        </p:txBody>
      </p:sp>
      <p:sp>
        <p:nvSpPr>
          <p:cNvPr id="33" name="TextBox 32">
            <a:extLst>
              <a:ext uri="{FF2B5EF4-FFF2-40B4-BE49-F238E27FC236}">
                <a16:creationId xmlns:a16="http://schemas.microsoft.com/office/drawing/2014/main" id="{08B51A83-4175-46E5-A8E9-011C9A6679BC}"/>
              </a:ext>
            </a:extLst>
          </p:cNvPr>
          <p:cNvSpPr txBox="1"/>
          <p:nvPr/>
        </p:nvSpPr>
        <p:spPr>
          <a:xfrm>
            <a:off x="3476981" y="3729053"/>
            <a:ext cx="1757245" cy="646331"/>
          </a:xfrm>
          <a:prstGeom prst="rect">
            <a:avLst/>
          </a:prstGeom>
          <a:noFill/>
        </p:spPr>
        <p:txBody>
          <a:bodyPr wrap="square" rtlCol="0" anchor="ctr">
            <a:spAutoFit/>
          </a:bodyPr>
          <a:lstStyle/>
          <a:p>
            <a:r>
              <a:rPr lang="en-AU" sz="1200" b="1" dirty="0"/>
              <a:t>Extract Ad image features and classify images</a:t>
            </a:r>
          </a:p>
        </p:txBody>
      </p:sp>
      <p:pic>
        <p:nvPicPr>
          <p:cNvPr id="36" name="Picture 4" descr="Image result for join">
            <a:extLst>
              <a:ext uri="{FF2B5EF4-FFF2-40B4-BE49-F238E27FC236}">
                <a16:creationId xmlns:a16="http://schemas.microsoft.com/office/drawing/2014/main" id="{66502BFD-862C-4132-9E37-C0FA1F9786F9}"/>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7973427" y="2313083"/>
            <a:ext cx="537942" cy="363111"/>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Connector: Elbow 36">
            <a:extLst>
              <a:ext uri="{FF2B5EF4-FFF2-40B4-BE49-F238E27FC236}">
                <a16:creationId xmlns:a16="http://schemas.microsoft.com/office/drawing/2014/main" id="{7182CFB3-D7D9-4FD1-8B2E-87BEC7D2623B}"/>
              </a:ext>
            </a:extLst>
          </p:cNvPr>
          <p:cNvCxnSpPr>
            <a:cxnSpLocks/>
            <a:stCxn id="8" idx="3"/>
          </p:cNvCxnSpPr>
          <p:nvPr/>
        </p:nvCxnSpPr>
        <p:spPr>
          <a:xfrm flipV="1">
            <a:off x="7083391" y="1635011"/>
            <a:ext cx="610038" cy="182027"/>
          </a:xfrm>
          <a:prstGeom prst="bentConnector3">
            <a:avLst>
              <a:gd name="adj1" fmla="val 3444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2A614C27-6B5E-49FD-A4ED-BD41E8C273BA}"/>
              </a:ext>
            </a:extLst>
          </p:cNvPr>
          <p:cNvCxnSpPr>
            <a:cxnSpLocks/>
            <a:stCxn id="2052" idx="0"/>
          </p:cNvCxnSpPr>
          <p:nvPr/>
        </p:nvCxnSpPr>
        <p:spPr>
          <a:xfrm rot="5400000" flipH="1" flipV="1">
            <a:off x="5524275" y="2909301"/>
            <a:ext cx="3443444" cy="89486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F85C527-A60C-4ABD-A292-6EF5073FBB1B}"/>
              </a:ext>
            </a:extLst>
          </p:cNvPr>
          <p:cNvSpPr txBox="1"/>
          <p:nvPr/>
        </p:nvSpPr>
        <p:spPr>
          <a:xfrm>
            <a:off x="7293840" y="2668517"/>
            <a:ext cx="2162175" cy="461665"/>
          </a:xfrm>
          <a:prstGeom prst="rect">
            <a:avLst/>
          </a:prstGeom>
          <a:noFill/>
        </p:spPr>
        <p:txBody>
          <a:bodyPr wrap="square" rtlCol="0">
            <a:spAutoFit/>
          </a:bodyPr>
          <a:lstStyle/>
          <a:p>
            <a:r>
              <a:rPr lang="en-AU" sz="1200" b="1" dirty="0"/>
              <a:t>JOIN Ad Performance + Ad Targeting + Ad Images + Text </a:t>
            </a:r>
          </a:p>
        </p:txBody>
      </p:sp>
      <p:sp>
        <p:nvSpPr>
          <p:cNvPr id="40" name="Oval 39">
            <a:extLst>
              <a:ext uri="{FF2B5EF4-FFF2-40B4-BE49-F238E27FC236}">
                <a16:creationId xmlns:a16="http://schemas.microsoft.com/office/drawing/2014/main" id="{CB1AFBF7-C23C-4A8D-B3A2-D1E1715F1D86}"/>
              </a:ext>
            </a:extLst>
          </p:cNvPr>
          <p:cNvSpPr/>
          <p:nvPr/>
        </p:nvSpPr>
        <p:spPr>
          <a:xfrm>
            <a:off x="10379917" y="3879448"/>
            <a:ext cx="374898" cy="37489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b="1" dirty="0"/>
              <a:t>7</a:t>
            </a:r>
            <a:endParaRPr lang="en-SG" sz="1600" b="1" dirty="0"/>
          </a:p>
        </p:txBody>
      </p:sp>
      <p:sp>
        <p:nvSpPr>
          <p:cNvPr id="41" name="TextBox 40">
            <a:extLst>
              <a:ext uri="{FF2B5EF4-FFF2-40B4-BE49-F238E27FC236}">
                <a16:creationId xmlns:a16="http://schemas.microsoft.com/office/drawing/2014/main" id="{91ECD16A-11E5-4729-BC8B-CE7510FF7370}"/>
              </a:ext>
            </a:extLst>
          </p:cNvPr>
          <p:cNvSpPr txBox="1"/>
          <p:nvPr/>
        </p:nvSpPr>
        <p:spPr>
          <a:xfrm>
            <a:off x="5855171" y="6026578"/>
            <a:ext cx="2054526" cy="461665"/>
          </a:xfrm>
          <a:prstGeom prst="rect">
            <a:avLst/>
          </a:prstGeom>
          <a:noFill/>
        </p:spPr>
        <p:txBody>
          <a:bodyPr wrap="square" rtlCol="0" anchor="t">
            <a:spAutoFit/>
          </a:bodyPr>
          <a:lstStyle/>
          <a:p>
            <a:r>
              <a:rPr lang="en-AU" sz="1200" b="1" dirty="0"/>
              <a:t>Extract meaning from body text &amp; headlines</a:t>
            </a:r>
          </a:p>
        </p:txBody>
      </p:sp>
      <p:grpSp>
        <p:nvGrpSpPr>
          <p:cNvPr id="58" name="Group 57">
            <a:extLst>
              <a:ext uri="{FF2B5EF4-FFF2-40B4-BE49-F238E27FC236}">
                <a16:creationId xmlns:a16="http://schemas.microsoft.com/office/drawing/2014/main" id="{28E3BD1C-DD1D-420D-BA81-09FDD9E58419}"/>
              </a:ext>
            </a:extLst>
          </p:cNvPr>
          <p:cNvGrpSpPr/>
          <p:nvPr/>
        </p:nvGrpSpPr>
        <p:grpSpPr>
          <a:xfrm>
            <a:off x="9456015" y="3792364"/>
            <a:ext cx="942398" cy="981268"/>
            <a:chOff x="10306262" y="2377751"/>
            <a:chExt cx="942398" cy="981268"/>
          </a:xfrm>
        </p:grpSpPr>
        <p:pic>
          <p:nvPicPr>
            <p:cNvPr id="57" name="Graphic 56" descr="Head with gears">
              <a:extLst>
                <a:ext uri="{FF2B5EF4-FFF2-40B4-BE49-F238E27FC236}">
                  <a16:creationId xmlns:a16="http://schemas.microsoft.com/office/drawing/2014/main" id="{CDC0023D-4B59-46BE-AC53-40EB417C5AE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306262" y="2377751"/>
              <a:ext cx="771549" cy="771549"/>
            </a:xfrm>
            <a:prstGeom prst="rect">
              <a:avLst/>
            </a:prstGeom>
          </p:spPr>
        </p:pic>
        <p:pic>
          <p:nvPicPr>
            <p:cNvPr id="56" name="Graphic 55" descr="Playbook">
              <a:extLst>
                <a:ext uri="{FF2B5EF4-FFF2-40B4-BE49-F238E27FC236}">
                  <a16:creationId xmlns:a16="http://schemas.microsoft.com/office/drawing/2014/main" id="{6BCBD301-0B0A-4A66-B521-BB565D9F1A8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597846" y="2708205"/>
              <a:ext cx="650814" cy="650814"/>
            </a:xfrm>
            <a:prstGeom prst="rect">
              <a:avLst/>
            </a:prstGeom>
          </p:spPr>
        </p:pic>
      </p:grpSp>
      <p:cxnSp>
        <p:nvCxnSpPr>
          <p:cNvPr id="59" name="Connector: Elbow 58">
            <a:extLst>
              <a:ext uri="{FF2B5EF4-FFF2-40B4-BE49-F238E27FC236}">
                <a16:creationId xmlns:a16="http://schemas.microsoft.com/office/drawing/2014/main" id="{C5C58DDE-D46C-44D4-8629-BE56C8017FB8}"/>
              </a:ext>
            </a:extLst>
          </p:cNvPr>
          <p:cNvCxnSpPr>
            <a:cxnSpLocks/>
            <a:endCxn id="78" idx="1"/>
          </p:cNvCxnSpPr>
          <p:nvPr/>
        </p:nvCxnSpPr>
        <p:spPr>
          <a:xfrm>
            <a:off x="8760701" y="1635011"/>
            <a:ext cx="1133575" cy="61310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E60F3CDB-4FF4-4102-9A8E-B3CE5F75BAF5}"/>
              </a:ext>
            </a:extLst>
          </p:cNvPr>
          <p:cNvSpPr txBox="1"/>
          <p:nvPr/>
        </p:nvSpPr>
        <p:spPr>
          <a:xfrm>
            <a:off x="10810014" y="3757393"/>
            <a:ext cx="1071872" cy="646331"/>
          </a:xfrm>
          <a:prstGeom prst="rect">
            <a:avLst/>
          </a:prstGeom>
          <a:noFill/>
        </p:spPr>
        <p:txBody>
          <a:bodyPr wrap="square" rtlCol="0" anchor="t">
            <a:spAutoFit/>
          </a:bodyPr>
          <a:lstStyle/>
          <a:p>
            <a:r>
              <a:rPr lang="en-AU" sz="1200" b="1" dirty="0"/>
              <a:t>Model evaluation and Tuning</a:t>
            </a:r>
          </a:p>
        </p:txBody>
      </p:sp>
      <p:sp>
        <p:nvSpPr>
          <p:cNvPr id="65" name="TextBox 64">
            <a:extLst>
              <a:ext uri="{FF2B5EF4-FFF2-40B4-BE49-F238E27FC236}">
                <a16:creationId xmlns:a16="http://schemas.microsoft.com/office/drawing/2014/main" id="{BF2B0111-1AA4-4A9F-A766-6B0D67D95B61}"/>
              </a:ext>
            </a:extLst>
          </p:cNvPr>
          <p:cNvSpPr txBox="1"/>
          <p:nvPr/>
        </p:nvSpPr>
        <p:spPr>
          <a:xfrm>
            <a:off x="10380801" y="5756794"/>
            <a:ext cx="1501085" cy="461665"/>
          </a:xfrm>
          <a:prstGeom prst="rect">
            <a:avLst/>
          </a:prstGeom>
          <a:noFill/>
        </p:spPr>
        <p:txBody>
          <a:bodyPr wrap="square" rtlCol="0" anchor="t">
            <a:spAutoFit/>
          </a:bodyPr>
          <a:lstStyle/>
          <a:p>
            <a:r>
              <a:rPr lang="en-AU" sz="1200" b="1" dirty="0"/>
              <a:t>Models ready to be use by marketers</a:t>
            </a:r>
          </a:p>
        </p:txBody>
      </p:sp>
      <p:pic>
        <p:nvPicPr>
          <p:cNvPr id="67" name="Graphic 66" descr="Playbook">
            <a:extLst>
              <a:ext uri="{FF2B5EF4-FFF2-40B4-BE49-F238E27FC236}">
                <a16:creationId xmlns:a16="http://schemas.microsoft.com/office/drawing/2014/main" id="{51D7C7CB-52E6-438E-ACC4-9D55F95C42C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178369" y="5597153"/>
            <a:ext cx="755968" cy="755968"/>
          </a:xfrm>
          <a:prstGeom prst="rect">
            <a:avLst/>
          </a:prstGeom>
        </p:spPr>
      </p:pic>
      <p:cxnSp>
        <p:nvCxnSpPr>
          <p:cNvPr id="68" name="Connector: Elbow 67">
            <a:extLst>
              <a:ext uri="{FF2B5EF4-FFF2-40B4-BE49-F238E27FC236}">
                <a16:creationId xmlns:a16="http://schemas.microsoft.com/office/drawing/2014/main" id="{C1F3577D-ACAE-44F4-AD35-AED14E4AB3AD}"/>
              </a:ext>
            </a:extLst>
          </p:cNvPr>
          <p:cNvCxnSpPr>
            <a:cxnSpLocks/>
            <a:stCxn id="56" idx="2"/>
            <a:endCxn id="67" idx="0"/>
          </p:cNvCxnSpPr>
          <p:nvPr/>
        </p:nvCxnSpPr>
        <p:spPr>
          <a:xfrm rot="5400000">
            <a:off x="9402920" y="4927066"/>
            <a:ext cx="823521" cy="51665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C0474A64-DEDB-407F-906A-595AAB2496D4}"/>
              </a:ext>
            </a:extLst>
          </p:cNvPr>
          <p:cNvGrpSpPr/>
          <p:nvPr/>
        </p:nvGrpSpPr>
        <p:grpSpPr>
          <a:xfrm>
            <a:off x="9894276" y="2115500"/>
            <a:ext cx="2047533" cy="397837"/>
            <a:chOff x="5052050" y="2447489"/>
            <a:chExt cx="1570323" cy="878347"/>
          </a:xfrm>
        </p:grpSpPr>
        <p:sp>
          <p:nvSpPr>
            <p:cNvPr id="77" name="Rectangle: Rounded Corners 76">
              <a:extLst>
                <a:ext uri="{FF2B5EF4-FFF2-40B4-BE49-F238E27FC236}">
                  <a16:creationId xmlns:a16="http://schemas.microsoft.com/office/drawing/2014/main" id="{71310A84-4D0C-4B1E-B538-790B2F7C41FA}"/>
                </a:ext>
              </a:extLst>
            </p:cNvPr>
            <p:cNvSpPr/>
            <p:nvPr/>
          </p:nvSpPr>
          <p:spPr>
            <a:xfrm>
              <a:off x="5052050" y="2447489"/>
              <a:ext cx="1570323" cy="878347"/>
            </a:xfrm>
            <a:prstGeom prst="roundRect">
              <a:avLst>
                <a:gd name="adj" fmla="val 10000"/>
              </a:avLst>
            </a:prstGeom>
          </p:spPr>
          <p:style>
            <a:lnRef idx="2">
              <a:schemeClr val="lt1">
                <a:hueOff val="0"/>
                <a:satOff val="0"/>
                <a:lumOff val="0"/>
                <a:alphaOff val="0"/>
              </a:schemeClr>
            </a:lnRef>
            <a:fillRef idx="1">
              <a:schemeClr val="accent2">
                <a:alpha val="90000"/>
                <a:hueOff val="0"/>
                <a:satOff val="0"/>
                <a:lumOff val="0"/>
                <a:alphaOff val="-20000"/>
              </a:schemeClr>
            </a:fillRef>
            <a:effectRef idx="0">
              <a:schemeClr val="accent2">
                <a:alpha val="90000"/>
                <a:hueOff val="0"/>
                <a:satOff val="0"/>
                <a:lumOff val="0"/>
                <a:alphaOff val="-20000"/>
              </a:schemeClr>
            </a:effectRef>
            <a:fontRef idx="minor">
              <a:schemeClr val="lt1"/>
            </a:fontRef>
          </p:style>
        </p:sp>
        <p:sp>
          <p:nvSpPr>
            <p:cNvPr id="78" name="Rectangle: Rounded Corners 4">
              <a:extLst>
                <a:ext uri="{FF2B5EF4-FFF2-40B4-BE49-F238E27FC236}">
                  <a16:creationId xmlns:a16="http://schemas.microsoft.com/office/drawing/2014/main" id="{DCD126FD-E647-4BC3-A088-9C0963F7FC22}"/>
                </a:ext>
              </a:extLst>
            </p:cNvPr>
            <p:cNvSpPr txBox="1"/>
            <p:nvPr/>
          </p:nvSpPr>
          <p:spPr>
            <a:xfrm>
              <a:off x="5052050" y="2447489"/>
              <a:ext cx="1570323" cy="58556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8232" tIns="78232" rIns="78232" bIns="41910" numCol="1" spcCol="1270" anchor="t" anchorCtr="0">
              <a:noAutofit/>
            </a:bodyPr>
            <a:lstStyle/>
            <a:p>
              <a:pPr marL="0" lvl="0" indent="0" algn="l" defTabSz="488950">
                <a:lnSpc>
                  <a:spcPct val="90000"/>
                </a:lnSpc>
                <a:spcBef>
                  <a:spcPct val="0"/>
                </a:spcBef>
                <a:spcAft>
                  <a:spcPct val="35000"/>
                </a:spcAft>
                <a:buNone/>
              </a:pPr>
              <a:r>
                <a:rPr lang="en-AU" sz="1100" kern="1200" dirty="0"/>
                <a:t>Modelling</a:t>
              </a:r>
              <a:endParaRPr lang="en-SG" sz="1100" kern="1200" dirty="0"/>
            </a:p>
          </p:txBody>
        </p:sp>
      </p:grpSp>
      <p:sp>
        <p:nvSpPr>
          <p:cNvPr id="79" name="Oval 78">
            <a:extLst>
              <a:ext uri="{FF2B5EF4-FFF2-40B4-BE49-F238E27FC236}">
                <a16:creationId xmlns:a16="http://schemas.microsoft.com/office/drawing/2014/main" id="{46D5B220-2E6E-4E0B-913A-4BCEE09B0E89}"/>
              </a:ext>
            </a:extLst>
          </p:cNvPr>
          <p:cNvSpPr/>
          <p:nvPr/>
        </p:nvSpPr>
        <p:spPr>
          <a:xfrm>
            <a:off x="9977074" y="5794441"/>
            <a:ext cx="350776" cy="37489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t>9</a:t>
            </a:r>
          </a:p>
        </p:txBody>
      </p:sp>
      <p:sp>
        <p:nvSpPr>
          <p:cNvPr id="48" name="Rectangle 47">
            <a:extLst>
              <a:ext uri="{FF2B5EF4-FFF2-40B4-BE49-F238E27FC236}">
                <a16:creationId xmlns:a16="http://schemas.microsoft.com/office/drawing/2014/main" id="{85B8B82D-0712-4383-844B-97765EF59C61}"/>
              </a:ext>
            </a:extLst>
          </p:cNvPr>
          <p:cNvSpPr/>
          <p:nvPr/>
        </p:nvSpPr>
        <p:spPr>
          <a:xfrm>
            <a:off x="2440642" y="486640"/>
            <a:ext cx="6753433" cy="2949975"/>
          </a:xfrm>
          <a:prstGeom prst="rect">
            <a:avLst/>
          </a:prstGeom>
          <a:solidFill>
            <a:schemeClr val="accent1">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Data Preparation</a:t>
            </a:r>
          </a:p>
        </p:txBody>
      </p:sp>
      <p:grpSp>
        <p:nvGrpSpPr>
          <p:cNvPr id="82" name="Group 81">
            <a:extLst>
              <a:ext uri="{FF2B5EF4-FFF2-40B4-BE49-F238E27FC236}">
                <a16:creationId xmlns:a16="http://schemas.microsoft.com/office/drawing/2014/main" id="{0FCA4D4F-F954-47E7-8C4F-4F286D079F5A}"/>
              </a:ext>
            </a:extLst>
          </p:cNvPr>
          <p:cNvGrpSpPr/>
          <p:nvPr/>
        </p:nvGrpSpPr>
        <p:grpSpPr>
          <a:xfrm>
            <a:off x="10322766" y="646689"/>
            <a:ext cx="1190551" cy="651487"/>
            <a:chOff x="5052050" y="2447489"/>
            <a:chExt cx="1570323" cy="878347"/>
          </a:xfrm>
          <a:solidFill>
            <a:schemeClr val="accent5"/>
          </a:solidFill>
        </p:grpSpPr>
        <p:sp>
          <p:nvSpPr>
            <p:cNvPr id="83" name="Rectangle: Rounded Corners 82">
              <a:extLst>
                <a:ext uri="{FF2B5EF4-FFF2-40B4-BE49-F238E27FC236}">
                  <a16:creationId xmlns:a16="http://schemas.microsoft.com/office/drawing/2014/main" id="{4841BD7C-A11D-4762-B983-AEF9D20E1738}"/>
                </a:ext>
              </a:extLst>
            </p:cNvPr>
            <p:cNvSpPr/>
            <p:nvPr/>
          </p:nvSpPr>
          <p:spPr>
            <a:xfrm>
              <a:off x="5052050" y="2447489"/>
              <a:ext cx="1570323" cy="878347"/>
            </a:xfrm>
            <a:prstGeom prst="roundRect">
              <a:avLst>
                <a:gd name="adj" fmla="val 10000"/>
              </a:avLst>
            </a:prstGeom>
            <a:grpFill/>
          </p:spPr>
          <p:style>
            <a:lnRef idx="2">
              <a:schemeClr val="lt1">
                <a:hueOff val="0"/>
                <a:satOff val="0"/>
                <a:lumOff val="0"/>
                <a:alphaOff val="0"/>
              </a:schemeClr>
            </a:lnRef>
            <a:fillRef idx="1">
              <a:schemeClr val="accent2">
                <a:alpha val="90000"/>
                <a:hueOff val="0"/>
                <a:satOff val="0"/>
                <a:lumOff val="0"/>
                <a:alphaOff val="-20000"/>
              </a:schemeClr>
            </a:fillRef>
            <a:effectRef idx="0">
              <a:schemeClr val="accent2">
                <a:alpha val="90000"/>
                <a:hueOff val="0"/>
                <a:satOff val="0"/>
                <a:lumOff val="0"/>
                <a:alphaOff val="-20000"/>
              </a:schemeClr>
            </a:effectRef>
            <a:fontRef idx="minor">
              <a:schemeClr val="lt1"/>
            </a:fontRef>
          </p:style>
        </p:sp>
        <p:sp>
          <p:nvSpPr>
            <p:cNvPr id="84" name="Rectangle: Rounded Corners 4">
              <a:extLst>
                <a:ext uri="{FF2B5EF4-FFF2-40B4-BE49-F238E27FC236}">
                  <a16:creationId xmlns:a16="http://schemas.microsoft.com/office/drawing/2014/main" id="{12DB8DAC-44AB-4170-B31B-AADC17F928A1}"/>
                </a:ext>
              </a:extLst>
            </p:cNvPr>
            <p:cNvSpPr txBox="1"/>
            <p:nvPr/>
          </p:nvSpPr>
          <p:spPr>
            <a:xfrm>
              <a:off x="5052050" y="2447489"/>
              <a:ext cx="1570323" cy="58556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78232" tIns="78232" rIns="78232" bIns="41910" numCol="1" spcCol="1270" anchor="t" anchorCtr="0">
              <a:noAutofit/>
            </a:bodyPr>
            <a:lstStyle/>
            <a:p>
              <a:pPr marL="0" lvl="0" indent="0" algn="l" defTabSz="488950">
                <a:lnSpc>
                  <a:spcPct val="90000"/>
                </a:lnSpc>
                <a:spcBef>
                  <a:spcPct val="0"/>
                </a:spcBef>
                <a:spcAft>
                  <a:spcPct val="35000"/>
                </a:spcAft>
                <a:buNone/>
              </a:pPr>
              <a:r>
                <a:rPr lang="en-AU" sz="1100" kern="1200" dirty="0"/>
                <a:t>Machine Learning Algorithm</a:t>
              </a:r>
              <a:endParaRPr lang="en-SG" sz="1100" kern="1200" dirty="0"/>
            </a:p>
          </p:txBody>
        </p:sp>
      </p:grpSp>
      <p:cxnSp>
        <p:nvCxnSpPr>
          <p:cNvPr id="85" name="Connector: Elbow 84">
            <a:extLst>
              <a:ext uri="{FF2B5EF4-FFF2-40B4-BE49-F238E27FC236}">
                <a16:creationId xmlns:a16="http://schemas.microsoft.com/office/drawing/2014/main" id="{96E6CF10-1AC1-4E16-9D2E-A66B526F9160}"/>
              </a:ext>
            </a:extLst>
          </p:cNvPr>
          <p:cNvCxnSpPr>
            <a:cxnSpLocks/>
            <a:stCxn id="83" idx="2"/>
            <a:endCxn id="78" idx="0"/>
          </p:cNvCxnSpPr>
          <p:nvPr/>
        </p:nvCxnSpPr>
        <p:spPr>
          <a:xfrm rot="16200000" flipH="1">
            <a:off x="10509380" y="1706837"/>
            <a:ext cx="817324" cy="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6939CE6B-74A0-423E-A00B-1D1CAABBC213}"/>
              </a:ext>
            </a:extLst>
          </p:cNvPr>
          <p:cNvCxnSpPr>
            <a:cxnSpLocks/>
            <a:stCxn id="77" idx="2"/>
            <a:endCxn id="57" idx="0"/>
          </p:cNvCxnSpPr>
          <p:nvPr/>
        </p:nvCxnSpPr>
        <p:spPr>
          <a:xfrm rot="5400000">
            <a:off x="9740404" y="2614724"/>
            <a:ext cx="1279027" cy="107625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E43623E3-F614-4A3F-B9DF-CFBE5DA2009B}"/>
              </a:ext>
            </a:extLst>
          </p:cNvPr>
          <p:cNvSpPr txBox="1"/>
          <p:nvPr/>
        </p:nvSpPr>
        <p:spPr>
          <a:xfrm>
            <a:off x="517100" y="1961628"/>
            <a:ext cx="1528813" cy="461665"/>
          </a:xfrm>
          <a:prstGeom prst="rect">
            <a:avLst/>
          </a:prstGeom>
          <a:noFill/>
        </p:spPr>
        <p:txBody>
          <a:bodyPr wrap="square" rtlCol="0" anchor="ctr">
            <a:spAutoFit/>
          </a:bodyPr>
          <a:lstStyle/>
          <a:p>
            <a:r>
              <a:rPr lang="en-AU" sz="1200" b="1" dirty="0"/>
              <a:t>Facebook data retrieval</a:t>
            </a:r>
          </a:p>
        </p:txBody>
      </p:sp>
      <p:cxnSp>
        <p:nvCxnSpPr>
          <p:cNvPr id="93" name="Connector: Elbow 92">
            <a:extLst>
              <a:ext uri="{FF2B5EF4-FFF2-40B4-BE49-F238E27FC236}">
                <a16:creationId xmlns:a16="http://schemas.microsoft.com/office/drawing/2014/main" id="{30FCA12B-5126-4907-9B9B-D8570C6F2989}"/>
              </a:ext>
            </a:extLst>
          </p:cNvPr>
          <p:cNvCxnSpPr>
            <a:cxnSpLocks/>
            <a:stCxn id="57" idx="1"/>
            <a:endCxn id="48" idx="2"/>
          </p:cNvCxnSpPr>
          <p:nvPr/>
        </p:nvCxnSpPr>
        <p:spPr>
          <a:xfrm rot="10800000">
            <a:off x="5817359" y="3436615"/>
            <a:ext cx="3638656" cy="74152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Oval 99">
            <a:extLst>
              <a:ext uri="{FF2B5EF4-FFF2-40B4-BE49-F238E27FC236}">
                <a16:creationId xmlns:a16="http://schemas.microsoft.com/office/drawing/2014/main" id="{85D8ED79-1845-485D-A91A-865A576EE23D}"/>
              </a:ext>
            </a:extLst>
          </p:cNvPr>
          <p:cNvSpPr/>
          <p:nvPr/>
        </p:nvSpPr>
        <p:spPr>
          <a:xfrm>
            <a:off x="5471819" y="6017260"/>
            <a:ext cx="374898" cy="37489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b="1" dirty="0"/>
              <a:t>4</a:t>
            </a:r>
            <a:endParaRPr lang="en-SG" sz="1600" b="1" dirty="0"/>
          </a:p>
        </p:txBody>
      </p:sp>
      <p:sp>
        <p:nvSpPr>
          <p:cNvPr id="107" name="Oval 106">
            <a:extLst>
              <a:ext uri="{FF2B5EF4-FFF2-40B4-BE49-F238E27FC236}">
                <a16:creationId xmlns:a16="http://schemas.microsoft.com/office/drawing/2014/main" id="{5479719D-BD1E-4D19-904B-ED54E20769F6}"/>
              </a:ext>
            </a:extLst>
          </p:cNvPr>
          <p:cNvSpPr/>
          <p:nvPr/>
        </p:nvSpPr>
        <p:spPr>
          <a:xfrm>
            <a:off x="7418830" y="3702207"/>
            <a:ext cx="350776" cy="37489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t>8</a:t>
            </a:r>
          </a:p>
        </p:txBody>
      </p:sp>
      <p:sp>
        <p:nvSpPr>
          <p:cNvPr id="108" name="TextBox 107">
            <a:extLst>
              <a:ext uri="{FF2B5EF4-FFF2-40B4-BE49-F238E27FC236}">
                <a16:creationId xmlns:a16="http://schemas.microsoft.com/office/drawing/2014/main" id="{48629C1B-E0A0-425B-8215-AF504357B6E5}"/>
              </a:ext>
            </a:extLst>
          </p:cNvPr>
          <p:cNvSpPr txBox="1"/>
          <p:nvPr/>
        </p:nvSpPr>
        <p:spPr>
          <a:xfrm>
            <a:off x="7761574" y="3531807"/>
            <a:ext cx="1402858" cy="646331"/>
          </a:xfrm>
          <a:prstGeom prst="rect">
            <a:avLst/>
          </a:prstGeom>
          <a:noFill/>
        </p:spPr>
        <p:txBody>
          <a:bodyPr wrap="square" rtlCol="0" anchor="t">
            <a:spAutoFit/>
          </a:bodyPr>
          <a:lstStyle/>
          <a:p>
            <a:r>
              <a:rPr lang="en-AU" sz="1200" b="1" dirty="0"/>
              <a:t>Reiterate till a satisfactory model performance</a:t>
            </a:r>
          </a:p>
        </p:txBody>
      </p:sp>
      <p:pic>
        <p:nvPicPr>
          <p:cNvPr id="2050" name="Picture 2" descr="Image result for knime&quot;">
            <a:extLst>
              <a:ext uri="{FF2B5EF4-FFF2-40B4-BE49-F238E27FC236}">
                <a16:creationId xmlns:a16="http://schemas.microsoft.com/office/drawing/2014/main" id="{ECD0A11A-C7BD-420C-8768-80695DE1434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579717" y="717489"/>
            <a:ext cx="362092" cy="43432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image recognition cnn&quot;">
            <a:extLst>
              <a:ext uri="{FF2B5EF4-FFF2-40B4-BE49-F238E27FC236}">
                <a16:creationId xmlns:a16="http://schemas.microsoft.com/office/drawing/2014/main" id="{BF18C563-7948-4925-96F3-8F3C41F26B8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01655" y="5078455"/>
            <a:ext cx="2193820" cy="74117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imageai&quot;">
            <a:extLst>
              <a:ext uri="{FF2B5EF4-FFF2-40B4-BE49-F238E27FC236}">
                <a16:creationId xmlns:a16="http://schemas.microsoft.com/office/drawing/2014/main" id="{A9A5E1C5-A686-40FF-8CD6-9943F681FD8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18830" y="4448225"/>
            <a:ext cx="1049203" cy="1049203"/>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Image result for supermetric">
            <a:extLst>
              <a:ext uri="{FF2B5EF4-FFF2-40B4-BE49-F238E27FC236}">
                <a16:creationId xmlns:a16="http://schemas.microsoft.com/office/drawing/2014/main" id="{F4E704C5-E67B-487C-BD17-1013868EB34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2275" y="2578228"/>
            <a:ext cx="985776" cy="343995"/>
          </a:xfrm>
          <a:prstGeom prst="rect">
            <a:avLst/>
          </a:prstGeom>
          <a:noFill/>
          <a:extLst>
            <a:ext uri="{909E8E84-426E-40DD-AFC4-6F175D3DCCD1}">
              <a14:hiddenFill xmlns:a14="http://schemas.microsoft.com/office/drawing/2010/main">
                <a:solidFill>
                  <a:srgbClr val="FFFFFF"/>
                </a:solidFill>
              </a14:hiddenFill>
            </a:ext>
          </a:extLst>
        </p:spPr>
      </p:pic>
      <p:pic>
        <p:nvPicPr>
          <p:cNvPr id="61" name="Graphic 60" descr="Open folder">
            <a:extLst>
              <a:ext uri="{FF2B5EF4-FFF2-40B4-BE49-F238E27FC236}">
                <a16:creationId xmlns:a16="http://schemas.microsoft.com/office/drawing/2014/main" id="{73A81938-8EDA-483C-A247-DC6FAABE8B4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8481" y="2836636"/>
            <a:ext cx="750095" cy="750095"/>
          </a:xfrm>
          <a:prstGeom prst="rect">
            <a:avLst/>
          </a:prstGeom>
        </p:spPr>
      </p:pic>
      <p:sp>
        <p:nvSpPr>
          <p:cNvPr id="66" name="TextBox 65">
            <a:extLst>
              <a:ext uri="{FF2B5EF4-FFF2-40B4-BE49-F238E27FC236}">
                <a16:creationId xmlns:a16="http://schemas.microsoft.com/office/drawing/2014/main" id="{7F9D663A-2613-4007-864E-11B4C1AE9026}"/>
              </a:ext>
            </a:extLst>
          </p:cNvPr>
          <p:cNvSpPr txBox="1"/>
          <p:nvPr/>
        </p:nvSpPr>
        <p:spPr>
          <a:xfrm>
            <a:off x="7640136" y="1930875"/>
            <a:ext cx="1252395" cy="276999"/>
          </a:xfrm>
          <a:prstGeom prst="rect">
            <a:avLst/>
          </a:prstGeom>
          <a:noFill/>
        </p:spPr>
        <p:txBody>
          <a:bodyPr wrap="square" rtlCol="0">
            <a:spAutoFit/>
          </a:bodyPr>
          <a:lstStyle/>
          <a:p>
            <a:pPr algn="ctr"/>
            <a:r>
              <a:rPr lang="en-AU" sz="1200" b="1" dirty="0"/>
              <a:t>Local Storage</a:t>
            </a:r>
          </a:p>
        </p:txBody>
      </p:sp>
      <p:pic>
        <p:nvPicPr>
          <p:cNvPr id="80" name="Picture 4" descr="Image result for dropbox">
            <a:extLst>
              <a:ext uri="{FF2B5EF4-FFF2-40B4-BE49-F238E27FC236}">
                <a16:creationId xmlns:a16="http://schemas.microsoft.com/office/drawing/2014/main" id="{9C40B628-8EF1-4D72-B136-A4DC44B532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8532" y="3428979"/>
            <a:ext cx="381645" cy="3538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E41D28A-DBE9-4325-9246-7D640E2C323D}"/>
              </a:ext>
            </a:extLst>
          </p:cNvPr>
          <p:cNvSpPr>
            <a:spLocks noGrp="1"/>
          </p:cNvSpPr>
          <p:nvPr>
            <p:ph type="title"/>
          </p:nvPr>
        </p:nvSpPr>
        <p:spPr>
          <a:xfrm>
            <a:off x="182420" y="106511"/>
            <a:ext cx="6931406" cy="440351"/>
          </a:xfrm>
        </p:spPr>
        <p:txBody>
          <a:bodyPr>
            <a:noAutofit/>
          </a:bodyPr>
          <a:lstStyle/>
          <a:p>
            <a:r>
              <a:rPr lang="en-US" sz="2800" dirty="0"/>
              <a:t>System Overview</a:t>
            </a:r>
          </a:p>
        </p:txBody>
      </p:sp>
    </p:spTree>
    <p:extLst>
      <p:ext uri="{BB962C8B-B14F-4D97-AF65-F5344CB8AC3E}">
        <p14:creationId xmlns:p14="http://schemas.microsoft.com/office/powerpoint/2010/main" val="1533840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83DD01-43AC-4D92-94A2-872397ACB33A}"/>
              </a:ext>
            </a:extLst>
          </p:cNvPr>
          <p:cNvSpPr>
            <a:spLocks noGrp="1"/>
          </p:cNvSpPr>
          <p:nvPr>
            <p:ph type="title"/>
          </p:nvPr>
        </p:nvSpPr>
        <p:spPr/>
        <p:txBody>
          <a:bodyPr/>
          <a:lstStyle/>
          <a:p>
            <a:r>
              <a:rPr lang="en-US" dirty="0"/>
              <a:t>Features Extraction and Engineering</a:t>
            </a:r>
          </a:p>
        </p:txBody>
      </p:sp>
      <p:pic>
        <p:nvPicPr>
          <p:cNvPr id="10" name="Picture 9">
            <a:extLst>
              <a:ext uri="{FF2B5EF4-FFF2-40B4-BE49-F238E27FC236}">
                <a16:creationId xmlns:a16="http://schemas.microsoft.com/office/drawing/2014/main" id="{AE99542D-3ABC-4D7D-91B1-B39403AF3B26}"/>
              </a:ext>
            </a:extLst>
          </p:cNvPr>
          <p:cNvPicPr/>
          <p:nvPr/>
        </p:nvPicPr>
        <p:blipFill rotWithShape="1">
          <a:blip r:embed="rId2"/>
          <a:srcRect l="2006" t="300" r="803" b="48028"/>
          <a:stretch/>
        </p:blipFill>
        <p:spPr bwMode="auto">
          <a:xfrm>
            <a:off x="743951" y="1690688"/>
            <a:ext cx="7694663" cy="2727308"/>
          </a:xfrm>
          <a:prstGeom prst="rect">
            <a:avLst/>
          </a:prstGeom>
          <a:ln>
            <a:noFill/>
          </a:ln>
          <a:extLst>
            <a:ext uri="{53640926-AAD7-44D8-BBD7-CCE9431645EC}">
              <a14:shadowObscured xmlns:a14="http://schemas.microsoft.com/office/drawing/2010/main"/>
            </a:ext>
          </a:extLst>
        </p:spPr>
      </p:pic>
      <p:graphicFrame>
        <p:nvGraphicFramePr>
          <p:cNvPr id="2" name="Table 1">
            <a:extLst>
              <a:ext uri="{FF2B5EF4-FFF2-40B4-BE49-F238E27FC236}">
                <a16:creationId xmlns:a16="http://schemas.microsoft.com/office/drawing/2014/main" id="{94800F27-9260-4729-A53A-BC9B26373403}"/>
              </a:ext>
            </a:extLst>
          </p:cNvPr>
          <p:cNvGraphicFramePr>
            <a:graphicFrameLocks noGrp="1"/>
          </p:cNvGraphicFramePr>
          <p:nvPr>
            <p:extLst>
              <p:ext uri="{D42A27DB-BD31-4B8C-83A1-F6EECF244321}">
                <p14:modId xmlns:p14="http://schemas.microsoft.com/office/powerpoint/2010/main" val="994374985"/>
              </p:ext>
            </p:extLst>
          </p:nvPr>
        </p:nvGraphicFramePr>
        <p:xfrm>
          <a:off x="6391176" y="3176338"/>
          <a:ext cx="5512484" cy="3612833"/>
        </p:xfrm>
        <a:graphic>
          <a:graphicData uri="http://schemas.openxmlformats.org/drawingml/2006/table">
            <a:tbl>
              <a:tblPr firstRow="1" firstCol="1" bandRow="1">
                <a:tableStyleId>{22838BEF-8BB2-4498-84A7-C5851F593DF1}</a:tableStyleId>
              </a:tblPr>
              <a:tblGrid>
                <a:gridCol w="5512484">
                  <a:extLst>
                    <a:ext uri="{9D8B030D-6E8A-4147-A177-3AD203B41FA5}">
                      <a16:colId xmlns:a16="http://schemas.microsoft.com/office/drawing/2014/main" val="2403096781"/>
                    </a:ext>
                  </a:extLst>
                </a:gridCol>
              </a:tblGrid>
              <a:tr h="3552264">
                <a:tc>
                  <a:txBody>
                    <a:bodyPr/>
                    <a:lstStyle/>
                    <a:p>
                      <a:pPr>
                        <a:lnSpc>
                          <a:spcPct val="107000"/>
                        </a:lnSpc>
                        <a:spcAft>
                          <a:spcPts val="0"/>
                        </a:spcAft>
                      </a:pPr>
                      <a:r>
                        <a:rPr lang="en-SG" sz="1000" dirty="0">
                          <a:effectLst/>
                        </a:rPr>
                        <a:t>{"age_max":60,"age_min":25,"</a:t>
                      </a:r>
                      <a:r>
                        <a:rPr lang="en-SG" sz="1400" dirty="0">
                          <a:effectLst/>
                          <a:highlight>
                            <a:srgbClr val="FFFF00"/>
                          </a:highlight>
                        </a:rPr>
                        <a:t>flexible_spec</a:t>
                      </a:r>
                      <a:r>
                        <a:rPr lang="en-SG" sz="1000" dirty="0">
                          <a:effectLst/>
                        </a:rPr>
                        <a:t>":[{"</a:t>
                      </a:r>
                      <a:r>
                        <a:rPr lang="en-SG" sz="1400" dirty="0">
                          <a:effectLst/>
                          <a:highlight>
                            <a:srgbClr val="FFFF00"/>
                          </a:highlight>
                        </a:rPr>
                        <a:t>interests</a:t>
                      </a:r>
                      <a:r>
                        <a:rPr lang="en-SG" sz="1000" dirty="0">
                          <a:effectLst/>
                        </a:rPr>
                        <a:t>":[{"id":"6003371567474","name":"Entrepreneurship"},{"id":"6003402305839","name":"Business"},{"id":"6004037932409","name":"Management"}]},{"</a:t>
                      </a:r>
                      <a:r>
                        <a:rPr lang="en-SG" sz="1000" dirty="0" err="1">
                          <a:effectLst/>
                        </a:rPr>
                        <a:t>education_majors</a:t>
                      </a:r>
                      <a:r>
                        <a:rPr lang="en-SG" sz="1000" dirty="0">
                          <a:effectLst/>
                        </a:rPr>
                        <a:t>":[{"id":"105612759471878","name":"Human resource management"},{"id":"107550232608120","name":"Leadership studies"},{"id":"112307425448585","name":"Industrial and organizational psychology"},{"id":"112892498724794","name":"Management"}],"</a:t>
                      </a:r>
                      <a:r>
                        <a:rPr lang="en-SG" sz="1400" dirty="0" err="1">
                          <a:effectLst/>
                          <a:highlight>
                            <a:srgbClr val="FFFF00"/>
                          </a:highlight>
                        </a:rPr>
                        <a:t>work_positions</a:t>
                      </a:r>
                      <a:r>
                        <a:rPr lang="en-SG" sz="1000" dirty="0">
                          <a:effectLst/>
                        </a:rPr>
                        <a:t>":[{"id":"103113219728224","name":"Chief executive officer"},{"id":"104033229633392","name":"Human resources"},{"id":"104133639622995","name":"Talent manager"},{"id":"105612759471878","name":"Human resource management"},{"id":"108595432498170","name":"Senior management"},{"id":"113084235408104","name":"HR &amp; Administration Manager"},{"id":"116885444988542","name":"Director general"},{"id":"134403556642798","name":"Chief human resources officer"},{"id":"210836798933397","name":"Gerente general"},{"id":"330512057159170","name":"Human Resource Director"},{"id":"330839220446732","name":"Sales Director"},{"id":"659208810873456","name":"Human Resources Director (HR Director)"},{"id":"921392397900832","name":"Human Resources Administrator"}]}],"</a:t>
                      </a:r>
                      <a:r>
                        <a:rPr lang="en-SG" sz="1000" dirty="0" err="1">
                          <a:effectLst/>
                        </a:rPr>
                        <a:t>geo_locations</a:t>
                      </a:r>
                      <a:r>
                        <a:rPr lang="en-SG" sz="1000" dirty="0">
                          <a:effectLst/>
                        </a:rPr>
                        <a:t>":{"</a:t>
                      </a:r>
                      <a:r>
                        <a:rPr lang="en-SG" sz="1400" dirty="0">
                          <a:effectLst/>
                          <a:highlight>
                            <a:srgbClr val="FFFF00"/>
                          </a:highlight>
                        </a:rPr>
                        <a:t>countries</a:t>
                      </a:r>
                      <a:r>
                        <a:rPr lang="en-SG" sz="1000" dirty="0">
                          <a:effectLst/>
                        </a:rPr>
                        <a:t>":["SG"],"</a:t>
                      </a:r>
                      <a:r>
                        <a:rPr lang="en-SG" sz="1000" dirty="0" err="1">
                          <a:effectLst/>
                        </a:rPr>
                        <a:t>location_types</a:t>
                      </a:r>
                      <a:r>
                        <a:rPr lang="en-SG" sz="1000" dirty="0">
                          <a:effectLst/>
                        </a:rPr>
                        <a:t>":["</a:t>
                      </a:r>
                      <a:r>
                        <a:rPr lang="en-SG" sz="1000" dirty="0" err="1">
                          <a:effectLst/>
                        </a:rPr>
                        <a:t>home","recent</a:t>
                      </a:r>
                      <a:r>
                        <a:rPr lang="en-SG" sz="1000" dirty="0">
                          <a:effectLst/>
                        </a:rPr>
                        <a:t>"]},"</a:t>
                      </a:r>
                      <a:r>
                        <a:rPr lang="en-SG" sz="1000" dirty="0" err="1">
                          <a:effectLst/>
                        </a:rPr>
                        <a:t>publisher_platforms</a:t>
                      </a:r>
                      <a:r>
                        <a:rPr lang="en-SG" sz="1000" dirty="0">
                          <a:effectLst/>
                        </a:rPr>
                        <a:t>":["</a:t>
                      </a:r>
                      <a:r>
                        <a:rPr lang="en-SG" sz="1000" dirty="0" err="1">
                          <a:effectLst/>
                        </a:rPr>
                        <a:t>facebook</a:t>
                      </a:r>
                      <a:r>
                        <a:rPr lang="en-SG" sz="1000" dirty="0">
                          <a:effectLst/>
                        </a:rPr>
                        <a:t>"],"</a:t>
                      </a:r>
                      <a:r>
                        <a:rPr lang="en-SG" sz="1000" dirty="0" err="1">
                          <a:effectLst/>
                        </a:rPr>
                        <a:t>facebook_positions</a:t>
                      </a:r>
                      <a:r>
                        <a:rPr lang="en-SG" sz="1000" dirty="0">
                          <a:effectLst/>
                        </a:rPr>
                        <a:t>":["feed","</a:t>
                      </a:r>
                      <a:r>
                        <a:rPr lang="en-SG" sz="1000" dirty="0" err="1">
                          <a:effectLst/>
                        </a:rPr>
                        <a:t>right_hand_column</a:t>
                      </a:r>
                      <a:r>
                        <a:rPr lang="en-SG" sz="1000" dirty="0">
                          <a:effectLst/>
                        </a:rPr>
                        <a:t>"],"</a:t>
                      </a:r>
                      <a:r>
                        <a:rPr lang="en-SG" sz="1000" dirty="0" err="1">
                          <a:effectLst/>
                        </a:rPr>
                        <a:t>device_platforms</a:t>
                      </a:r>
                      <a:r>
                        <a:rPr lang="en-SG" sz="1000" dirty="0">
                          <a:effectLst/>
                        </a:rPr>
                        <a:t>":["</a:t>
                      </a:r>
                      <a:r>
                        <a:rPr lang="en-SG" sz="1000" dirty="0" err="1">
                          <a:effectLst/>
                        </a:rPr>
                        <a:t>mobile","desktop</a:t>
                      </a:r>
                      <a:r>
                        <a:rPr lang="en-SG" sz="1000" dirty="0">
                          <a:effectLst/>
                        </a:rPr>
                        <a:t>"]}</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28822658"/>
                  </a:ext>
                </a:extLst>
              </a:tr>
            </a:tbl>
          </a:graphicData>
        </a:graphic>
      </p:graphicFrame>
      <p:sp>
        <p:nvSpPr>
          <p:cNvPr id="5" name="Rectangle 4">
            <a:extLst>
              <a:ext uri="{FF2B5EF4-FFF2-40B4-BE49-F238E27FC236}">
                <a16:creationId xmlns:a16="http://schemas.microsoft.com/office/drawing/2014/main" id="{A2EEC9FD-CF2C-4132-A5D1-85C3648DC4C1}"/>
              </a:ext>
            </a:extLst>
          </p:cNvPr>
          <p:cNvSpPr/>
          <p:nvPr/>
        </p:nvSpPr>
        <p:spPr>
          <a:xfrm>
            <a:off x="4013735" y="2733575"/>
            <a:ext cx="1559292" cy="18480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Connector: Elbow 10">
            <a:extLst>
              <a:ext uri="{FF2B5EF4-FFF2-40B4-BE49-F238E27FC236}">
                <a16:creationId xmlns:a16="http://schemas.microsoft.com/office/drawing/2014/main" id="{5AAED3AB-C352-4AC4-B6DC-72CC82A7486B}"/>
              </a:ext>
            </a:extLst>
          </p:cNvPr>
          <p:cNvCxnSpPr>
            <a:cxnSpLocks/>
          </p:cNvCxnSpPr>
          <p:nvPr/>
        </p:nvCxnSpPr>
        <p:spPr>
          <a:xfrm>
            <a:off x="4793381" y="4709163"/>
            <a:ext cx="1376413" cy="915349"/>
          </a:xfrm>
          <a:prstGeom prst="bentConnector3">
            <a:avLst>
              <a:gd name="adj1" fmla="val 1748"/>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B880790-1BA8-4B10-BADA-F412226A7299}"/>
              </a:ext>
            </a:extLst>
          </p:cNvPr>
          <p:cNvSpPr/>
          <p:nvPr/>
        </p:nvSpPr>
        <p:spPr>
          <a:xfrm>
            <a:off x="482303" y="5255180"/>
            <a:ext cx="4089696" cy="738664"/>
          </a:xfrm>
          <a:prstGeom prst="rect">
            <a:avLst/>
          </a:prstGeom>
        </p:spPr>
        <p:txBody>
          <a:bodyPr wrap="square">
            <a:spAutoFit/>
          </a:bodyPr>
          <a:lstStyle/>
          <a:p>
            <a:r>
              <a:rPr lang="en-US" sz="1400" dirty="0">
                <a:solidFill>
                  <a:srgbClr val="1D2129"/>
                </a:solidFill>
                <a:latin typeface="Arial" panose="020B0604020202020204" pitchFamily="34" charset="0"/>
              </a:rPr>
              <a:t>Label Encoding of ad parameters Parsing and 1-hot encoding of interests, work titles, and countries</a:t>
            </a:r>
            <a:endParaRPr lang="en-SG" sz="1400" dirty="0">
              <a:solidFill>
                <a:srgbClr val="1D2129"/>
              </a:solidFill>
              <a:latin typeface="Arial" panose="020B0604020202020204" pitchFamily="34" charset="0"/>
            </a:endParaRPr>
          </a:p>
        </p:txBody>
      </p:sp>
    </p:spTree>
    <p:extLst>
      <p:ext uri="{BB962C8B-B14F-4D97-AF65-F5344CB8AC3E}">
        <p14:creationId xmlns:p14="http://schemas.microsoft.com/office/powerpoint/2010/main" val="3539155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FE2DDCD-FF05-49B1-AAAA-BB2F8E5DF687}"/>
              </a:ext>
            </a:extLst>
          </p:cNvPr>
          <p:cNvSpPr/>
          <p:nvPr/>
        </p:nvSpPr>
        <p:spPr>
          <a:xfrm>
            <a:off x="838200" y="1607392"/>
            <a:ext cx="10515600" cy="646331"/>
          </a:xfrm>
          <a:prstGeom prst="rect">
            <a:avLst/>
          </a:prstGeom>
        </p:spPr>
        <p:txBody>
          <a:bodyPr wrap="square">
            <a:spAutoFit/>
          </a:bodyPr>
          <a:lstStyle/>
          <a:p>
            <a:r>
              <a:rPr lang="en-US" dirty="0">
                <a:latin typeface="Arial" panose="020B0604020202020204" pitchFamily="34" charset="0"/>
              </a:rPr>
              <a:t>Achieved via </a:t>
            </a:r>
            <a:r>
              <a:rPr lang="en-US" dirty="0" err="1">
                <a:latin typeface="Arial" panose="020B0604020202020204" pitchFamily="34" charset="0"/>
              </a:rPr>
              <a:t>ImageAI</a:t>
            </a:r>
            <a:r>
              <a:rPr lang="en-US" dirty="0">
                <a:latin typeface="Arial" panose="020B0604020202020204" pitchFamily="34" charset="0"/>
              </a:rPr>
              <a:t> which supports object detection, video detection and object tracking using </a:t>
            </a:r>
            <a:r>
              <a:rPr lang="en-US" dirty="0" err="1">
                <a:latin typeface="Arial" panose="020B0604020202020204" pitchFamily="34" charset="0"/>
              </a:rPr>
              <a:t>RetinaNet</a:t>
            </a:r>
            <a:r>
              <a:rPr lang="en-US" dirty="0">
                <a:latin typeface="Arial" panose="020B0604020202020204" pitchFamily="34" charset="0"/>
              </a:rPr>
              <a:t>, YOLOv3 and TinyYOLOv3 trained on COCO dataset</a:t>
            </a:r>
            <a:endParaRPr lang="en-SG" dirty="0">
              <a:latin typeface="Arial" panose="020B0604020202020204" pitchFamily="34" charset="0"/>
            </a:endParaRPr>
          </a:p>
        </p:txBody>
      </p:sp>
      <p:pic>
        <p:nvPicPr>
          <p:cNvPr id="11" name="Picture 10">
            <a:extLst>
              <a:ext uri="{FF2B5EF4-FFF2-40B4-BE49-F238E27FC236}">
                <a16:creationId xmlns:a16="http://schemas.microsoft.com/office/drawing/2014/main" id="{2719D8EC-ED58-49B0-84B4-AB21898097EF}"/>
              </a:ext>
            </a:extLst>
          </p:cNvPr>
          <p:cNvPicPr/>
          <p:nvPr/>
        </p:nvPicPr>
        <p:blipFill>
          <a:blip r:embed="rId3"/>
          <a:stretch>
            <a:fillRect/>
          </a:stretch>
        </p:blipFill>
        <p:spPr>
          <a:xfrm>
            <a:off x="838200" y="2279650"/>
            <a:ext cx="4399280" cy="2298700"/>
          </a:xfrm>
          <a:prstGeom prst="rect">
            <a:avLst/>
          </a:prstGeom>
        </p:spPr>
      </p:pic>
      <p:pic>
        <p:nvPicPr>
          <p:cNvPr id="12" name="Picture 11">
            <a:extLst>
              <a:ext uri="{FF2B5EF4-FFF2-40B4-BE49-F238E27FC236}">
                <a16:creationId xmlns:a16="http://schemas.microsoft.com/office/drawing/2014/main" id="{4A11B6FC-0923-47CA-8DF2-C13252D0BF4D}"/>
              </a:ext>
            </a:extLst>
          </p:cNvPr>
          <p:cNvPicPr/>
          <p:nvPr/>
        </p:nvPicPr>
        <p:blipFill>
          <a:blip r:embed="rId4"/>
          <a:stretch>
            <a:fillRect/>
          </a:stretch>
        </p:blipFill>
        <p:spPr>
          <a:xfrm>
            <a:off x="1942078" y="4212590"/>
            <a:ext cx="4358005" cy="2280285"/>
          </a:xfrm>
          <a:prstGeom prst="rect">
            <a:avLst/>
          </a:prstGeom>
        </p:spPr>
      </p:pic>
      <p:pic>
        <p:nvPicPr>
          <p:cNvPr id="8" name="Picture 7">
            <a:extLst>
              <a:ext uri="{FF2B5EF4-FFF2-40B4-BE49-F238E27FC236}">
                <a16:creationId xmlns:a16="http://schemas.microsoft.com/office/drawing/2014/main" id="{9B5BE814-FA01-4521-BE1F-752B2C19E666}"/>
              </a:ext>
            </a:extLst>
          </p:cNvPr>
          <p:cNvPicPr/>
          <p:nvPr/>
        </p:nvPicPr>
        <p:blipFill>
          <a:blip r:embed="rId5"/>
          <a:stretch>
            <a:fillRect/>
          </a:stretch>
        </p:blipFill>
        <p:spPr>
          <a:xfrm>
            <a:off x="7949286" y="2279650"/>
            <a:ext cx="3812679" cy="3704573"/>
          </a:xfrm>
          <a:prstGeom prst="rect">
            <a:avLst/>
          </a:prstGeom>
        </p:spPr>
      </p:pic>
      <p:cxnSp>
        <p:nvCxnSpPr>
          <p:cNvPr id="13" name="Straight Arrow Connector 12">
            <a:extLst>
              <a:ext uri="{FF2B5EF4-FFF2-40B4-BE49-F238E27FC236}">
                <a16:creationId xmlns:a16="http://schemas.microsoft.com/office/drawing/2014/main" id="{8C64B60A-9D0F-46F6-B5CE-67B5AAA09FF5}"/>
              </a:ext>
            </a:extLst>
          </p:cNvPr>
          <p:cNvCxnSpPr/>
          <p:nvPr/>
        </p:nvCxnSpPr>
        <p:spPr>
          <a:xfrm>
            <a:off x="6446520" y="4020496"/>
            <a:ext cx="1173480"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Title 3">
            <a:extLst>
              <a:ext uri="{FF2B5EF4-FFF2-40B4-BE49-F238E27FC236}">
                <a16:creationId xmlns:a16="http://schemas.microsoft.com/office/drawing/2014/main" id="{3391E94E-918A-4C23-AE03-68D6514366D7}"/>
              </a:ext>
            </a:extLst>
          </p:cNvPr>
          <p:cNvSpPr>
            <a:spLocks noGrp="1"/>
          </p:cNvSpPr>
          <p:nvPr>
            <p:ph type="title"/>
          </p:nvPr>
        </p:nvSpPr>
        <p:spPr>
          <a:xfrm>
            <a:off x="838199" y="365125"/>
            <a:ext cx="10906125" cy="1325563"/>
          </a:xfrm>
        </p:spPr>
        <p:txBody>
          <a:bodyPr/>
          <a:lstStyle/>
          <a:p>
            <a:r>
              <a:rPr lang="en-SG" dirty="0"/>
              <a:t>Image Objects Detection</a:t>
            </a:r>
            <a:endParaRPr lang="en-US" dirty="0">
              <a:solidFill>
                <a:schemeClr val="bg2"/>
              </a:solidFill>
            </a:endParaRPr>
          </a:p>
        </p:txBody>
      </p:sp>
    </p:spTree>
    <p:extLst>
      <p:ext uri="{BB962C8B-B14F-4D97-AF65-F5344CB8AC3E}">
        <p14:creationId xmlns:p14="http://schemas.microsoft.com/office/powerpoint/2010/main" val="1854165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685CB7-02A1-479C-9644-8DFE9060AF3B}"/>
              </a:ext>
            </a:extLst>
          </p:cNvPr>
          <p:cNvSpPr>
            <a:spLocks noGrp="1"/>
          </p:cNvSpPr>
          <p:nvPr>
            <p:ph idx="1"/>
          </p:nvPr>
        </p:nvSpPr>
        <p:spPr/>
        <p:txBody>
          <a:bodyPr/>
          <a:lstStyle/>
          <a:p>
            <a:r>
              <a:rPr lang="en-US" dirty="0"/>
              <a:t>Frequentist approach using single tokens with stop words removal. Calculates Term Frequency–Inverse Document Frequency (TF-IDF) statistic for use in model</a:t>
            </a:r>
          </a:p>
        </p:txBody>
      </p:sp>
      <p:sp>
        <p:nvSpPr>
          <p:cNvPr id="4" name="Title 3">
            <a:extLst>
              <a:ext uri="{FF2B5EF4-FFF2-40B4-BE49-F238E27FC236}">
                <a16:creationId xmlns:a16="http://schemas.microsoft.com/office/drawing/2014/main" id="{AC5AD7A1-9D0A-48CD-9D91-0E483C2C5BB0}"/>
              </a:ext>
            </a:extLst>
          </p:cNvPr>
          <p:cNvSpPr>
            <a:spLocks noGrp="1"/>
          </p:cNvSpPr>
          <p:nvPr>
            <p:ph type="title"/>
          </p:nvPr>
        </p:nvSpPr>
        <p:spPr>
          <a:xfrm>
            <a:off x="838200" y="365125"/>
            <a:ext cx="10515600" cy="1325563"/>
          </a:xfrm>
        </p:spPr>
        <p:txBody>
          <a:bodyPr/>
          <a:lstStyle/>
          <a:p>
            <a:r>
              <a:rPr lang="en-US" dirty="0"/>
              <a:t>Ad Body Text Mining</a:t>
            </a:r>
          </a:p>
        </p:txBody>
      </p:sp>
      <p:pic>
        <p:nvPicPr>
          <p:cNvPr id="6146" name="Picture 2" descr="Image result for tfidf">
            <a:extLst>
              <a:ext uri="{FF2B5EF4-FFF2-40B4-BE49-F238E27FC236}">
                <a16:creationId xmlns:a16="http://schemas.microsoft.com/office/drawing/2014/main" id="{2AE303F7-5CCB-4ABA-82D7-BB6928B7D9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8975" y="3429000"/>
            <a:ext cx="5734050" cy="24193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DF56C09-22B7-43CC-B593-85C81AC2827F}"/>
              </a:ext>
            </a:extLst>
          </p:cNvPr>
          <p:cNvSpPr/>
          <p:nvPr/>
        </p:nvSpPr>
        <p:spPr>
          <a:xfrm>
            <a:off x="4274475" y="5709850"/>
            <a:ext cx="3643049" cy="276999"/>
          </a:xfrm>
          <a:prstGeom prst="rect">
            <a:avLst/>
          </a:prstGeom>
        </p:spPr>
        <p:txBody>
          <a:bodyPr wrap="none">
            <a:spAutoFit/>
          </a:bodyPr>
          <a:lstStyle/>
          <a:p>
            <a:r>
              <a:rPr lang="en-US" sz="1200" i="1" dirty="0">
                <a:hlinkClick r:id="rId3"/>
              </a:rPr>
              <a:t>Image: https://www.quora.com/How-does-TF-IDF-work</a:t>
            </a:r>
            <a:endParaRPr lang="en-US" sz="1200" i="1" dirty="0"/>
          </a:p>
        </p:txBody>
      </p:sp>
    </p:spTree>
    <p:extLst>
      <p:ext uri="{BB962C8B-B14F-4D97-AF65-F5344CB8AC3E}">
        <p14:creationId xmlns:p14="http://schemas.microsoft.com/office/powerpoint/2010/main" val="792532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C2075D-8313-459A-8703-39E0F79DE7C1}"/>
              </a:ext>
            </a:extLst>
          </p:cNvPr>
          <p:cNvPicPr>
            <a:picLocks noChangeAspect="1"/>
          </p:cNvPicPr>
          <p:nvPr/>
        </p:nvPicPr>
        <p:blipFill rotWithShape="1">
          <a:blip r:embed="rId2"/>
          <a:srcRect l="70833" t="39445" r="6966" b="20000"/>
          <a:stretch/>
        </p:blipFill>
        <p:spPr>
          <a:xfrm>
            <a:off x="1239355" y="1722260"/>
            <a:ext cx="1439180" cy="1743295"/>
          </a:xfrm>
          <a:prstGeom prst="rect">
            <a:avLst/>
          </a:prstGeom>
          <a:ln>
            <a:noFill/>
          </a:ln>
        </p:spPr>
      </p:pic>
      <p:sp>
        <p:nvSpPr>
          <p:cNvPr id="5" name="Arrow: Right 4">
            <a:extLst>
              <a:ext uri="{FF2B5EF4-FFF2-40B4-BE49-F238E27FC236}">
                <a16:creationId xmlns:a16="http://schemas.microsoft.com/office/drawing/2014/main" id="{443B7AA7-605D-435C-9E09-D7A9B93E937B}"/>
              </a:ext>
            </a:extLst>
          </p:cNvPr>
          <p:cNvSpPr/>
          <p:nvPr/>
        </p:nvSpPr>
        <p:spPr>
          <a:xfrm>
            <a:off x="2902228" y="2073791"/>
            <a:ext cx="607279" cy="520117"/>
          </a:xfrm>
          <a:prstGeom prst="rightArrow">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pic>
        <p:nvPicPr>
          <p:cNvPr id="6" name="Graphic 5" descr="Gears">
            <a:extLst>
              <a:ext uri="{FF2B5EF4-FFF2-40B4-BE49-F238E27FC236}">
                <a16:creationId xmlns:a16="http://schemas.microsoft.com/office/drawing/2014/main" id="{83718087-47BE-4A2A-A086-C8F58D4DAB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3525" y="2421486"/>
            <a:ext cx="505836" cy="503111"/>
          </a:xfrm>
          <a:prstGeom prst="rect">
            <a:avLst/>
          </a:prstGeom>
        </p:spPr>
      </p:pic>
      <p:sp>
        <p:nvSpPr>
          <p:cNvPr id="7" name="Flowchart: Decision 6">
            <a:extLst>
              <a:ext uri="{FF2B5EF4-FFF2-40B4-BE49-F238E27FC236}">
                <a16:creationId xmlns:a16="http://schemas.microsoft.com/office/drawing/2014/main" id="{9472080C-CCB4-4F01-B7C6-0E61765FEEE0}"/>
              </a:ext>
            </a:extLst>
          </p:cNvPr>
          <p:cNvSpPr/>
          <p:nvPr/>
        </p:nvSpPr>
        <p:spPr>
          <a:xfrm>
            <a:off x="3586246" y="1688308"/>
            <a:ext cx="1662957" cy="1325563"/>
          </a:xfrm>
          <a:prstGeom prst="flowChartDecision">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04E54B3-623E-43D3-BBE4-EAF180923CF7}"/>
              </a:ext>
            </a:extLst>
          </p:cNvPr>
          <p:cNvPicPr>
            <a:picLocks noChangeAspect="1"/>
          </p:cNvPicPr>
          <p:nvPr/>
        </p:nvPicPr>
        <p:blipFill rotWithShape="1">
          <a:blip r:embed="rId2"/>
          <a:srcRect l="70833" t="39445" r="6966" b="20000"/>
          <a:stretch/>
        </p:blipFill>
        <p:spPr>
          <a:xfrm>
            <a:off x="5880105" y="1497304"/>
            <a:ext cx="1707478" cy="2068290"/>
          </a:xfrm>
          <a:prstGeom prst="rect">
            <a:avLst/>
          </a:prstGeom>
          <a:ln>
            <a:noFill/>
          </a:ln>
        </p:spPr>
      </p:pic>
      <p:sp>
        <p:nvSpPr>
          <p:cNvPr id="2" name="Title 1">
            <a:extLst>
              <a:ext uri="{FF2B5EF4-FFF2-40B4-BE49-F238E27FC236}">
                <a16:creationId xmlns:a16="http://schemas.microsoft.com/office/drawing/2014/main" id="{A7CD1CC1-8109-459C-8BBB-B78802C9160C}"/>
              </a:ext>
            </a:extLst>
          </p:cNvPr>
          <p:cNvSpPr>
            <a:spLocks noGrp="1"/>
          </p:cNvSpPr>
          <p:nvPr>
            <p:ph type="title"/>
          </p:nvPr>
        </p:nvSpPr>
        <p:spPr>
          <a:xfrm>
            <a:off x="838200" y="291238"/>
            <a:ext cx="10411691" cy="353744"/>
          </a:xfrm>
        </p:spPr>
        <p:txBody>
          <a:bodyPr>
            <a:normAutofit fontScale="90000"/>
          </a:bodyPr>
          <a:lstStyle/>
          <a:p>
            <a:r>
              <a:rPr lang="en-US" dirty="0"/>
              <a:t>User System Interaction</a:t>
            </a:r>
          </a:p>
        </p:txBody>
      </p:sp>
      <p:pic>
        <p:nvPicPr>
          <p:cNvPr id="11" name="Content Placeholder 4" descr="Users">
            <a:extLst>
              <a:ext uri="{FF2B5EF4-FFF2-40B4-BE49-F238E27FC236}">
                <a16:creationId xmlns:a16="http://schemas.microsoft.com/office/drawing/2014/main" id="{9FC675C7-352B-4C02-A8CF-368033E6CF41}"/>
              </a:ext>
            </a:extLst>
          </p:cNvPr>
          <p:cNvPicPr>
            <a:picLocks noGrp="1" noChangeAspect="1"/>
          </p:cNvPicPr>
          <p:nvPr>
            <p:ph idx="4294967295"/>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0" y="2187575"/>
            <a:ext cx="795338" cy="788988"/>
          </a:xfrm>
        </p:spPr>
      </p:pic>
      <p:sp>
        <p:nvSpPr>
          <p:cNvPr id="12" name="Rectangle 11">
            <a:extLst>
              <a:ext uri="{FF2B5EF4-FFF2-40B4-BE49-F238E27FC236}">
                <a16:creationId xmlns:a16="http://schemas.microsoft.com/office/drawing/2014/main" id="{5F8BA78B-B769-4C66-85C0-AEEDADFBC0BC}"/>
              </a:ext>
            </a:extLst>
          </p:cNvPr>
          <p:cNvSpPr/>
          <p:nvPr/>
        </p:nvSpPr>
        <p:spPr>
          <a:xfrm>
            <a:off x="3837876" y="1922811"/>
            <a:ext cx="1154076" cy="577081"/>
          </a:xfrm>
          <a:prstGeom prst="rect">
            <a:avLst/>
          </a:prstGeom>
        </p:spPr>
        <p:txBody>
          <a:bodyPr wrap="square">
            <a:spAutoFit/>
          </a:bodyPr>
          <a:lstStyle/>
          <a:p>
            <a:pPr lvl="0" algn="ctr">
              <a:spcAft>
                <a:spcPts val="0"/>
              </a:spcAft>
            </a:pPr>
            <a:r>
              <a:rPr lang="en-US" sz="1050" b="1" dirty="0">
                <a:ea typeface="Times New Roman" panose="02020603050405020304" pitchFamily="18" charset="0"/>
              </a:rPr>
              <a:t>Facebook Ad Benchmarking System</a:t>
            </a:r>
            <a:endParaRPr lang="en-SG" sz="1050" b="1" dirty="0">
              <a:ea typeface="Times New Roman" panose="02020603050405020304" pitchFamily="18" charset="0"/>
            </a:endParaRPr>
          </a:p>
        </p:txBody>
      </p:sp>
      <p:pic>
        <p:nvPicPr>
          <p:cNvPr id="13" name="Picture 2" descr="Image result for facebook icon">
            <a:extLst>
              <a:ext uri="{FF2B5EF4-FFF2-40B4-BE49-F238E27FC236}">
                <a16:creationId xmlns:a16="http://schemas.microsoft.com/office/drawing/2014/main" id="{80E1CF9F-E77A-4382-82F4-071053F2B8CA}"/>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8377121" y="1945917"/>
            <a:ext cx="1067954" cy="106795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Rounded Corners 16">
            <a:extLst>
              <a:ext uri="{FF2B5EF4-FFF2-40B4-BE49-F238E27FC236}">
                <a16:creationId xmlns:a16="http://schemas.microsoft.com/office/drawing/2014/main" id="{3061F71F-5CB1-4BE1-91C9-808042F70204}"/>
              </a:ext>
            </a:extLst>
          </p:cNvPr>
          <p:cNvSpPr/>
          <p:nvPr/>
        </p:nvSpPr>
        <p:spPr>
          <a:xfrm>
            <a:off x="424802" y="1591431"/>
            <a:ext cx="2477426" cy="1880037"/>
          </a:xfrm>
          <a:prstGeom prst="roundRect">
            <a:avLst/>
          </a:prstGeom>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30A05B2-5192-4DD2-AE32-63CB043B764F}"/>
              </a:ext>
            </a:extLst>
          </p:cNvPr>
          <p:cNvSpPr/>
          <p:nvPr/>
        </p:nvSpPr>
        <p:spPr>
          <a:xfrm>
            <a:off x="518705" y="907665"/>
            <a:ext cx="376928" cy="37489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t>1</a:t>
            </a:r>
          </a:p>
        </p:txBody>
      </p:sp>
      <p:sp>
        <p:nvSpPr>
          <p:cNvPr id="21" name="Rectangle 20">
            <a:extLst>
              <a:ext uri="{FF2B5EF4-FFF2-40B4-BE49-F238E27FC236}">
                <a16:creationId xmlns:a16="http://schemas.microsoft.com/office/drawing/2014/main" id="{B695E479-0C7D-4155-8D36-B4EA6D3E2EB8}"/>
              </a:ext>
            </a:extLst>
          </p:cNvPr>
          <p:cNvSpPr/>
          <p:nvPr/>
        </p:nvSpPr>
        <p:spPr>
          <a:xfrm>
            <a:off x="895633" y="924132"/>
            <a:ext cx="2003746" cy="430887"/>
          </a:xfrm>
          <a:prstGeom prst="rect">
            <a:avLst/>
          </a:prstGeom>
        </p:spPr>
        <p:txBody>
          <a:bodyPr wrap="square">
            <a:spAutoFit/>
          </a:bodyPr>
          <a:lstStyle/>
          <a:p>
            <a:pPr lvl="0">
              <a:spcAft>
                <a:spcPts val="0"/>
              </a:spcAft>
            </a:pPr>
            <a:r>
              <a:rPr lang="en-US" sz="1100" dirty="0">
                <a:latin typeface="Calibri" panose="020F0502020204030204" pitchFamily="34" charset="0"/>
                <a:ea typeface="Times New Roman" panose="02020603050405020304" pitchFamily="18" charset="0"/>
              </a:rPr>
              <a:t>Upload their ad images and ad text into their local storage</a:t>
            </a:r>
            <a:endParaRPr lang="en-SG" sz="1100" dirty="0">
              <a:latin typeface="Times New Roman" panose="02020603050405020304" pitchFamily="18" charset="0"/>
              <a:ea typeface="Times New Roman" panose="02020603050405020304" pitchFamily="18" charset="0"/>
            </a:endParaRPr>
          </a:p>
        </p:txBody>
      </p:sp>
      <p:sp>
        <p:nvSpPr>
          <p:cNvPr id="22" name="Oval 21">
            <a:extLst>
              <a:ext uri="{FF2B5EF4-FFF2-40B4-BE49-F238E27FC236}">
                <a16:creationId xmlns:a16="http://schemas.microsoft.com/office/drawing/2014/main" id="{F5095CDD-E72E-43DE-8EC4-85717305FBB4}"/>
              </a:ext>
            </a:extLst>
          </p:cNvPr>
          <p:cNvSpPr/>
          <p:nvPr/>
        </p:nvSpPr>
        <p:spPr>
          <a:xfrm>
            <a:off x="5948471" y="897573"/>
            <a:ext cx="376928" cy="3748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t>3</a:t>
            </a:r>
          </a:p>
        </p:txBody>
      </p:sp>
      <p:sp>
        <p:nvSpPr>
          <p:cNvPr id="23" name="Rectangle 22">
            <a:extLst>
              <a:ext uri="{FF2B5EF4-FFF2-40B4-BE49-F238E27FC236}">
                <a16:creationId xmlns:a16="http://schemas.microsoft.com/office/drawing/2014/main" id="{C1B80F4F-5E42-47C1-9588-DE43FB7032DF}"/>
              </a:ext>
            </a:extLst>
          </p:cNvPr>
          <p:cNvSpPr/>
          <p:nvPr/>
        </p:nvSpPr>
        <p:spPr>
          <a:xfrm>
            <a:off x="6336774" y="869579"/>
            <a:ext cx="1422974" cy="430887"/>
          </a:xfrm>
          <a:prstGeom prst="rect">
            <a:avLst/>
          </a:prstGeom>
        </p:spPr>
        <p:txBody>
          <a:bodyPr wrap="square">
            <a:spAutoFit/>
          </a:bodyPr>
          <a:lstStyle/>
          <a:p>
            <a:r>
              <a:rPr lang="en-US" sz="1100" b="1" dirty="0">
                <a:latin typeface="Calibri" panose="020F0502020204030204" pitchFamily="34" charset="0"/>
                <a:ea typeface="SimSun" panose="02010600030101010101" pitchFamily="2" charset="-122"/>
              </a:rPr>
              <a:t>Produce CPC prediction</a:t>
            </a:r>
            <a:endParaRPr lang="en-SG" sz="1100" dirty="0"/>
          </a:p>
        </p:txBody>
      </p:sp>
      <p:pic>
        <p:nvPicPr>
          <p:cNvPr id="24" name="Picture 23">
            <a:extLst>
              <a:ext uri="{FF2B5EF4-FFF2-40B4-BE49-F238E27FC236}">
                <a16:creationId xmlns:a16="http://schemas.microsoft.com/office/drawing/2014/main" id="{FD992D2A-9562-4999-9254-1645A0B9841A}"/>
              </a:ext>
            </a:extLst>
          </p:cNvPr>
          <p:cNvPicPr>
            <a:picLocks noChangeAspect="1"/>
          </p:cNvPicPr>
          <p:nvPr/>
        </p:nvPicPr>
        <p:blipFill rotWithShape="1">
          <a:blip r:embed="rId8"/>
          <a:srcRect t="10370" r="2816" b="5185"/>
          <a:stretch/>
        </p:blipFill>
        <p:spPr>
          <a:xfrm>
            <a:off x="9210901" y="4113927"/>
            <a:ext cx="2793704" cy="1618324"/>
          </a:xfrm>
          <a:prstGeom prst="rect">
            <a:avLst/>
          </a:prstGeom>
        </p:spPr>
      </p:pic>
      <p:sp>
        <p:nvSpPr>
          <p:cNvPr id="29" name="Oval 28">
            <a:extLst>
              <a:ext uri="{FF2B5EF4-FFF2-40B4-BE49-F238E27FC236}">
                <a16:creationId xmlns:a16="http://schemas.microsoft.com/office/drawing/2014/main" id="{E40A2DA3-4AC4-4346-89DD-8B6D4F27F506}"/>
              </a:ext>
            </a:extLst>
          </p:cNvPr>
          <p:cNvSpPr/>
          <p:nvPr/>
        </p:nvSpPr>
        <p:spPr>
          <a:xfrm>
            <a:off x="8163135" y="851776"/>
            <a:ext cx="376928" cy="37489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t>4</a:t>
            </a:r>
          </a:p>
        </p:txBody>
      </p:sp>
      <p:sp>
        <p:nvSpPr>
          <p:cNvPr id="30" name="Rectangle 29">
            <a:extLst>
              <a:ext uri="{FF2B5EF4-FFF2-40B4-BE49-F238E27FC236}">
                <a16:creationId xmlns:a16="http://schemas.microsoft.com/office/drawing/2014/main" id="{3EE21262-409B-43C2-B433-5DCE01F31490}"/>
              </a:ext>
            </a:extLst>
          </p:cNvPr>
          <p:cNvSpPr/>
          <p:nvPr/>
        </p:nvSpPr>
        <p:spPr>
          <a:xfrm>
            <a:off x="8589553" y="777855"/>
            <a:ext cx="1619556" cy="600164"/>
          </a:xfrm>
          <a:prstGeom prst="rect">
            <a:avLst/>
          </a:prstGeom>
        </p:spPr>
        <p:txBody>
          <a:bodyPr wrap="square">
            <a:spAutoFit/>
          </a:bodyPr>
          <a:lstStyle/>
          <a:p>
            <a:r>
              <a:rPr lang="en-US" sz="1100" dirty="0">
                <a:latin typeface="Calibri" panose="020F0502020204030204" pitchFamily="34" charset="0"/>
                <a:ea typeface="SimSun" panose="02010600030101010101" pitchFamily="2" charset="-122"/>
              </a:rPr>
              <a:t>Upload ad into Facebook ads manager for campaign launch</a:t>
            </a:r>
            <a:endParaRPr lang="en-SG" sz="1100" dirty="0"/>
          </a:p>
        </p:txBody>
      </p:sp>
      <p:sp>
        <p:nvSpPr>
          <p:cNvPr id="35" name="Arrow: Right 34">
            <a:extLst>
              <a:ext uri="{FF2B5EF4-FFF2-40B4-BE49-F238E27FC236}">
                <a16:creationId xmlns:a16="http://schemas.microsoft.com/office/drawing/2014/main" id="{595B527D-7CB4-4CF9-B150-06E8E70C3AC2}"/>
              </a:ext>
            </a:extLst>
          </p:cNvPr>
          <p:cNvSpPr/>
          <p:nvPr/>
        </p:nvSpPr>
        <p:spPr>
          <a:xfrm>
            <a:off x="5325942" y="2049545"/>
            <a:ext cx="607279" cy="520117"/>
          </a:xfrm>
          <a:prstGeom prst="rightArrow">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1FA7E492-F21E-4239-B3FD-1D6C9E4A4BA9}"/>
              </a:ext>
            </a:extLst>
          </p:cNvPr>
          <p:cNvSpPr/>
          <p:nvPr/>
        </p:nvSpPr>
        <p:spPr>
          <a:xfrm>
            <a:off x="6002472" y="2091030"/>
            <a:ext cx="863191" cy="276999"/>
          </a:xfrm>
          <a:prstGeom prst="rect">
            <a:avLst/>
          </a:prstGeom>
          <a:solidFill>
            <a:schemeClr val="accent6"/>
          </a:solidFill>
        </p:spPr>
        <p:txBody>
          <a:bodyPr wrap="square">
            <a:spAutoFit/>
          </a:bodyPr>
          <a:lstStyle/>
          <a:p>
            <a:r>
              <a:rPr lang="en-US" sz="1200" b="1" dirty="0">
                <a:solidFill>
                  <a:schemeClr val="bg1"/>
                </a:solidFill>
                <a:latin typeface="Calibri" panose="020F0502020204030204" pitchFamily="34" charset="0"/>
                <a:ea typeface="SimSun" panose="02010600030101010101" pitchFamily="2" charset="-122"/>
              </a:rPr>
              <a:t>CPC: $0.40</a:t>
            </a:r>
            <a:endParaRPr lang="en-SG" sz="1200" b="1" dirty="0">
              <a:solidFill>
                <a:schemeClr val="bg1"/>
              </a:solidFill>
            </a:endParaRPr>
          </a:p>
        </p:txBody>
      </p:sp>
      <p:cxnSp>
        <p:nvCxnSpPr>
          <p:cNvPr id="38" name="Connector: Elbow 37">
            <a:extLst>
              <a:ext uri="{FF2B5EF4-FFF2-40B4-BE49-F238E27FC236}">
                <a16:creationId xmlns:a16="http://schemas.microsoft.com/office/drawing/2014/main" id="{4B2D8E7C-0DA6-43CF-9BAB-C887F7DF4213}"/>
              </a:ext>
            </a:extLst>
          </p:cNvPr>
          <p:cNvCxnSpPr>
            <a:cxnSpLocks/>
          </p:cNvCxnSpPr>
          <p:nvPr/>
        </p:nvCxnSpPr>
        <p:spPr>
          <a:xfrm rot="5400000" flipH="1">
            <a:off x="4146461" y="1005131"/>
            <a:ext cx="94126" cy="5070329"/>
          </a:xfrm>
          <a:prstGeom prst="bentConnector3">
            <a:avLst>
              <a:gd name="adj1" fmla="val -139505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8C5BE620-12F0-4376-A0BB-1879E90AA409}"/>
              </a:ext>
            </a:extLst>
          </p:cNvPr>
          <p:cNvSpPr/>
          <p:nvPr/>
        </p:nvSpPr>
        <p:spPr>
          <a:xfrm>
            <a:off x="3279479" y="4998931"/>
            <a:ext cx="705922" cy="37489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t>3.1</a:t>
            </a:r>
          </a:p>
        </p:txBody>
      </p:sp>
      <p:sp>
        <p:nvSpPr>
          <p:cNvPr id="48" name="Rectangle 47">
            <a:extLst>
              <a:ext uri="{FF2B5EF4-FFF2-40B4-BE49-F238E27FC236}">
                <a16:creationId xmlns:a16="http://schemas.microsoft.com/office/drawing/2014/main" id="{8980AB34-9D37-41FC-B43A-E31862A740D4}"/>
              </a:ext>
            </a:extLst>
          </p:cNvPr>
          <p:cNvSpPr/>
          <p:nvPr/>
        </p:nvSpPr>
        <p:spPr>
          <a:xfrm>
            <a:off x="4052615" y="5051320"/>
            <a:ext cx="2181142" cy="430887"/>
          </a:xfrm>
          <a:prstGeom prst="rect">
            <a:avLst/>
          </a:prstGeom>
        </p:spPr>
        <p:txBody>
          <a:bodyPr wrap="square">
            <a:spAutoFit/>
          </a:bodyPr>
          <a:lstStyle/>
          <a:p>
            <a:r>
              <a:rPr lang="en-US" sz="1100" dirty="0">
                <a:latin typeface="Calibri" panose="020F0502020204030204" pitchFamily="34" charset="0"/>
                <a:ea typeface="SimSun" panose="02010600030101010101" pitchFamily="2" charset="-122"/>
              </a:rPr>
              <a:t>Modify ad if necessary.</a:t>
            </a:r>
          </a:p>
          <a:p>
            <a:endParaRPr lang="en-US" sz="1100" dirty="0">
              <a:latin typeface="Calibri" panose="020F0502020204030204" pitchFamily="34" charset="0"/>
              <a:ea typeface="SimSun" panose="02010600030101010101" pitchFamily="2" charset="-122"/>
            </a:endParaRPr>
          </a:p>
        </p:txBody>
      </p:sp>
      <p:sp>
        <p:nvSpPr>
          <p:cNvPr id="49" name="Arrow: Right 48">
            <a:extLst>
              <a:ext uri="{FF2B5EF4-FFF2-40B4-BE49-F238E27FC236}">
                <a16:creationId xmlns:a16="http://schemas.microsoft.com/office/drawing/2014/main" id="{99ED478E-8252-4AFD-9117-85C8AAF3BD2A}"/>
              </a:ext>
            </a:extLst>
          </p:cNvPr>
          <p:cNvSpPr/>
          <p:nvPr/>
        </p:nvSpPr>
        <p:spPr>
          <a:xfrm>
            <a:off x="7619801" y="2049544"/>
            <a:ext cx="607279" cy="520117"/>
          </a:xfrm>
          <a:prstGeom prst="rightArrow">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50" name="Arrow: Right 49">
            <a:extLst>
              <a:ext uri="{FF2B5EF4-FFF2-40B4-BE49-F238E27FC236}">
                <a16:creationId xmlns:a16="http://schemas.microsoft.com/office/drawing/2014/main" id="{2815B1B1-AC98-4AF7-AD61-E4BD2D7A2F41}"/>
              </a:ext>
            </a:extLst>
          </p:cNvPr>
          <p:cNvSpPr/>
          <p:nvPr/>
        </p:nvSpPr>
        <p:spPr>
          <a:xfrm>
            <a:off x="9601830" y="2091030"/>
            <a:ext cx="607279" cy="520117"/>
          </a:xfrm>
          <a:prstGeom prst="rightArrow">
            <a:avLst>
              <a:gd name="adj1" fmla="val 50000"/>
              <a:gd name="adj2" fmla="val 0"/>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7B28EFBF-BB72-4539-96C3-F6692475400A}"/>
              </a:ext>
            </a:extLst>
          </p:cNvPr>
          <p:cNvSpPr/>
          <p:nvPr/>
        </p:nvSpPr>
        <p:spPr>
          <a:xfrm>
            <a:off x="10713377" y="3108511"/>
            <a:ext cx="1242818" cy="769441"/>
          </a:xfrm>
          <a:prstGeom prst="rect">
            <a:avLst/>
          </a:prstGeom>
        </p:spPr>
        <p:txBody>
          <a:bodyPr wrap="square">
            <a:spAutoFit/>
          </a:bodyPr>
          <a:lstStyle/>
          <a:p>
            <a:r>
              <a:rPr lang="en-US" sz="1100" dirty="0">
                <a:latin typeface="Calibri" panose="020F0502020204030204" pitchFamily="34" charset="0"/>
                <a:ea typeface="SimSun" panose="02010600030101010101" pitchFamily="2" charset="-122"/>
              </a:rPr>
              <a:t>Ad performance is tracked on Facebook Ad Manager</a:t>
            </a:r>
            <a:endParaRPr lang="en-SG" sz="1100" dirty="0"/>
          </a:p>
        </p:txBody>
      </p:sp>
      <p:cxnSp>
        <p:nvCxnSpPr>
          <p:cNvPr id="53" name="Connector: Elbow 52">
            <a:extLst>
              <a:ext uri="{FF2B5EF4-FFF2-40B4-BE49-F238E27FC236}">
                <a16:creationId xmlns:a16="http://schemas.microsoft.com/office/drawing/2014/main" id="{D7E1D8EB-A574-4AA6-A812-90F124CA7C17}"/>
              </a:ext>
            </a:extLst>
          </p:cNvPr>
          <p:cNvCxnSpPr>
            <a:cxnSpLocks/>
            <a:stCxn id="24" idx="2"/>
            <a:endCxn id="61" idx="3"/>
          </p:cNvCxnSpPr>
          <p:nvPr/>
        </p:nvCxnSpPr>
        <p:spPr>
          <a:xfrm rot="5400000" flipH="1">
            <a:off x="6969172" y="2093670"/>
            <a:ext cx="1484292" cy="5792870"/>
          </a:xfrm>
          <a:prstGeom prst="bentConnector4">
            <a:avLst>
              <a:gd name="adj1" fmla="val -15401"/>
              <a:gd name="adj2" fmla="val 620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77CECBD-33B8-4EF7-B3B9-6CF28502F285}"/>
              </a:ext>
            </a:extLst>
          </p:cNvPr>
          <p:cNvCxnSpPr>
            <a:cxnSpLocks/>
            <a:endCxn id="7" idx="2"/>
          </p:cNvCxnSpPr>
          <p:nvPr/>
        </p:nvCxnSpPr>
        <p:spPr>
          <a:xfrm flipH="1" flipV="1">
            <a:off x="4417725" y="3013871"/>
            <a:ext cx="1" cy="1148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A4365DFF-25AF-4EBF-9DF5-011FED1FBFCD}"/>
              </a:ext>
            </a:extLst>
          </p:cNvPr>
          <p:cNvSpPr/>
          <p:nvPr/>
        </p:nvSpPr>
        <p:spPr>
          <a:xfrm>
            <a:off x="119909" y="5366396"/>
            <a:ext cx="376928" cy="37489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b="1" dirty="0"/>
          </a:p>
        </p:txBody>
      </p:sp>
      <p:sp>
        <p:nvSpPr>
          <p:cNvPr id="68" name="Rectangle 67">
            <a:extLst>
              <a:ext uri="{FF2B5EF4-FFF2-40B4-BE49-F238E27FC236}">
                <a16:creationId xmlns:a16="http://schemas.microsoft.com/office/drawing/2014/main" id="{00170D52-D111-4FD1-8844-94B6BBB7363F}"/>
              </a:ext>
            </a:extLst>
          </p:cNvPr>
          <p:cNvSpPr/>
          <p:nvPr/>
        </p:nvSpPr>
        <p:spPr>
          <a:xfrm>
            <a:off x="458258" y="5441443"/>
            <a:ext cx="1425541" cy="261610"/>
          </a:xfrm>
          <a:prstGeom prst="rect">
            <a:avLst/>
          </a:prstGeom>
        </p:spPr>
        <p:txBody>
          <a:bodyPr wrap="square">
            <a:spAutoFit/>
          </a:bodyPr>
          <a:lstStyle/>
          <a:p>
            <a:r>
              <a:rPr lang="en-US" sz="1100" dirty="0">
                <a:latin typeface="Calibri" panose="020F0502020204030204" pitchFamily="34" charset="0"/>
                <a:ea typeface="SimSun" panose="02010600030101010101" pitchFamily="2" charset="-122"/>
              </a:rPr>
              <a:t>User action</a:t>
            </a:r>
            <a:endParaRPr lang="en-SG" sz="1100" dirty="0"/>
          </a:p>
        </p:txBody>
      </p:sp>
      <p:sp>
        <p:nvSpPr>
          <p:cNvPr id="69" name="Oval 68">
            <a:extLst>
              <a:ext uri="{FF2B5EF4-FFF2-40B4-BE49-F238E27FC236}">
                <a16:creationId xmlns:a16="http://schemas.microsoft.com/office/drawing/2014/main" id="{5A1387F1-63A9-469B-8168-4A77CC147674}"/>
              </a:ext>
            </a:extLst>
          </p:cNvPr>
          <p:cNvSpPr/>
          <p:nvPr/>
        </p:nvSpPr>
        <p:spPr>
          <a:xfrm>
            <a:off x="119909" y="5838787"/>
            <a:ext cx="376928" cy="3748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b="1" dirty="0"/>
          </a:p>
        </p:txBody>
      </p:sp>
      <p:sp>
        <p:nvSpPr>
          <p:cNvPr id="70" name="Rectangle 69">
            <a:extLst>
              <a:ext uri="{FF2B5EF4-FFF2-40B4-BE49-F238E27FC236}">
                <a16:creationId xmlns:a16="http://schemas.microsoft.com/office/drawing/2014/main" id="{88ED14CF-552D-4BAB-8F31-AA555FF0CF8F}"/>
              </a:ext>
            </a:extLst>
          </p:cNvPr>
          <p:cNvSpPr/>
          <p:nvPr/>
        </p:nvSpPr>
        <p:spPr>
          <a:xfrm>
            <a:off x="458471" y="5898483"/>
            <a:ext cx="1425541" cy="261610"/>
          </a:xfrm>
          <a:prstGeom prst="rect">
            <a:avLst/>
          </a:prstGeom>
        </p:spPr>
        <p:txBody>
          <a:bodyPr wrap="square">
            <a:spAutoFit/>
          </a:bodyPr>
          <a:lstStyle/>
          <a:p>
            <a:r>
              <a:rPr lang="en-US" sz="1100" dirty="0">
                <a:latin typeface="Calibri" panose="020F0502020204030204" pitchFamily="34" charset="0"/>
                <a:ea typeface="SimSun" panose="02010600030101010101" pitchFamily="2" charset="-122"/>
              </a:rPr>
              <a:t>System action</a:t>
            </a:r>
            <a:endParaRPr lang="en-SG" sz="1100" dirty="0"/>
          </a:p>
        </p:txBody>
      </p:sp>
      <p:sp>
        <p:nvSpPr>
          <p:cNvPr id="42" name="Arrow: Right 41">
            <a:extLst>
              <a:ext uri="{FF2B5EF4-FFF2-40B4-BE49-F238E27FC236}">
                <a16:creationId xmlns:a16="http://schemas.microsoft.com/office/drawing/2014/main" id="{97CB84AB-7A0C-4B16-91CA-C3DFF5E63E2F}"/>
              </a:ext>
            </a:extLst>
          </p:cNvPr>
          <p:cNvSpPr/>
          <p:nvPr/>
        </p:nvSpPr>
        <p:spPr>
          <a:xfrm rot="5400000">
            <a:off x="9772605" y="3494093"/>
            <a:ext cx="607279" cy="520117"/>
          </a:xfrm>
          <a:prstGeom prst="rightArrow">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43" name="Arrow: Right 42">
            <a:extLst>
              <a:ext uri="{FF2B5EF4-FFF2-40B4-BE49-F238E27FC236}">
                <a16:creationId xmlns:a16="http://schemas.microsoft.com/office/drawing/2014/main" id="{62779C87-668B-4C4D-A8ED-1F91D5CC11ED}"/>
              </a:ext>
            </a:extLst>
          </p:cNvPr>
          <p:cNvSpPr/>
          <p:nvPr/>
        </p:nvSpPr>
        <p:spPr>
          <a:xfrm rot="5400000">
            <a:off x="9407990" y="2636803"/>
            <a:ext cx="1337464" cy="520117"/>
          </a:xfrm>
          <a:prstGeom prst="rightArrow">
            <a:avLst>
              <a:gd name="adj1" fmla="val 50000"/>
              <a:gd name="adj2" fmla="val 0"/>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4F4A5138-E8E5-4345-9B1E-1732016FB47B}"/>
              </a:ext>
            </a:extLst>
          </p:cNvPr>
          <p:cNvSpPr/>
          <p:nvPr/>
        </p:nvSpPr>
        <p:spPr>
          <a:xfrm>
            <a:off x="7434108" y="6097575"/>
            <a:ext cx="3255970" cy="430887"/>
          </a:xfrm>
          <a:prstGeom prst="rect">
            <a:avLst/>
          </a:prstGeom>
        </p:spPr>
        <p:txBody>
          <a:bodyPr wrap="square">
            <a:spAutoFit/>
          </a:bodyPr>
          <a:lstStyle/>
          <a:p>
            <a:r>
              <a:rPr lang="en-US" sz="1100" b="1" dirty="0">
                <a:latin typeface="Calibri" panose="020F0502020204030204" pitchFamily="34" charset="0"/>
                <a:ea typeface="SimSun" panose="02010600030101010101" pitchFamily="2" charset="-122"/>
              </a:rPr>
              <a:t>Post campaign performance data </a:t>
            </a:r>
            <a:r>
              <a:rPr lang="en-US" sz="1100" dirty="0">
                <a:latin typeface="Calibri" panose="020F0502020204030204" pitchFamily="34" charset="0"/>
                <a:ea typeface="SimSun" panose="02010600030101010101" pitchFamily="2" charset="-122"/>
              </a:rPr>
              <a:t>uploaded into local storage to retrain model</a:t>
            </a:r>
            <a:endParaRPr lang="en-SG" sz="1100" dirty="0"/>
          </a:p>
        </p:txBody>
      </p:sp>
      <p:sp>
        <p:nvSpPr>
          <p:cNvPr id="55" name="Oval 54">
            <a:extLst>
              <a:ext uri="{FF2B5EF4-FFF2-40B4-BE49-F238E27FC236}">
                <a16:creationId xmlns:a16="http://schemas.microsoft.com/office/drawing/2014/main" id="{CCAACBC5-2271-4C2F-8D7E-6F130603CEFB}"/>
              </a:ext>
            </a:extLst>
          </p:cNvPr>
          <p:cNvSpPr/>
          <p:nvPr/>
        </p:nvSpPr>
        <p:spPr>
          <a:xfrm>
            <a:off x="3334702" y="931185"/>
            <a:ext cx="376928" cy="37489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t>2</a:t>
            </a:r>
          </a:p>
        </p:txBody>
      </p:sp>
      <p:sp>
        <p:nvSpPr>
          <p:cNvPr id="56" name="Rectangle 55">
            <a:extLst>
              <a:ext uri="{FF2B5EF4-FFF2-40B4-BE49-F238E27FC236}">
                <a16:creationId xmlns:a16="http://schemas.microsoft.com/office/drawing/2014/main" id="{E5DA778E-9A7A-4F3F-8217-1A5FB7E27441}"/>
              </a:ext>
            </a:extLst>
          </p:cNvPr>
          <p:cNvSpPr/>
          <p:nvPr/>
        </p:nvSpPr>
        <p:spPr>
          <a:xfrm>
            <a:off x="3711630" y="947652"/>
            <a:ext cx="2003746" cy="430887"/>
          </a:xfrm>
          <a:prstGeom prst="rect">
            <a:avLst/>
          </a:prstGeom>
        </p:spPr>
        <p:txBody>
          <a:bodyPr wrap="square">
            <a:spAutoFit/>
          </a:bodyPr>
          <a:lstStyle/>
          <a:p>
            <a:pPr lvl="0">
              <a:spcAft>
                <a:spcPts val="0"/>
              </a:spcAft>
            </a:pPr>
            <a:r>
              <a:rPr lang="en-US" sz="1100" dirty="0">
                <a:latin typeface="Calibri" panose="020F0502020204030204" pitchFamily="34" charset="0"/>
                <a:ea typeface="Times New Roman" panose="02020603050405020304" pitchFamily="18" charset="0"/>
              </a:rPr>
              <a:t>Run Python and KNIME workflow</a:t>
            </a:r>
            <a:endParaRPr lang="en-SG" sz="1100" dirty="0">
              <a:latin typeface="Times New Roman" panose="02020603050405020304" pitchFamily="18" charset="0"/>
              <a:ea typeface="Times New Roman" panose="02020603050405020304" pitchFamily="18" charset="0"/>
            </a:endParaRPr>
          </a:p>
        </p:txBody>
      </p:sp>
      <p:pic>
        <p:nvPicPr>
          <p:cNvPr id="58" name="Picture 2" descr="Image result for knime&quot;">
            <a:extLst>
              <a:ext uri="{FF2B5EF4-FFF2-40B4-BE49-F238E27FC236}">
                <a16:creationId xmlns:a16="http://schemas.microsoft.com/office/drawing/2014/main" id="{A0696B37-5F85-4485-96AF-95ABF0A443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86245" y="1588398"/>
            <a:ext cx="362092" cy="434323"/>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339C3572-91B8-45DB-BFB8-4B6782885C76}"/>
              </a:ext>
            </a:extLst>
          </p:cNvPr>
          <p:cNvSpPr txBox="1"/>
          <p:nvPr/>
        </p:nvSpPr>
        <p:spPr>
          <a:xfrm>
            <a:off x="3756072" y="4516669"/>
            <a:ext cx="1252395" cy="276999"/>
          </a:xfrm>
          <a:prstGeom prst="rect">
            <a:avLst/>
          </a:prstGeom>
          <a:noFill/>
        </p:spPr>
        <p:txBody>
          <a:bodyPr wrap="square" rtlCol="0">
            <a:spAutoFit/>
          </a:bodyPr>
          <a:lstStyle/>
          <a:p>
            <a:pPr algn="ctr"/>
            <a:r>
              <a:rPr lang="en-AU" sz="1200" b="1" dirty="0"/>
              <a:t>Local Storage</a:t>
            </a:r>
          </a:p>
        </p:txBody>
      </p:sp>
      <p:pic>
        <p:nvPicPr>
          <p:cNvPr id="61" name="Graphic 60" descr="Open folder">
            <a:extLst>
              <a:ext uri="{FF2B5EF4-FFF2-40B4-BE49-F238E27FC236}">
                <a16:creationId xmlns:a16="http://schemas.microsoft.com/office/drawing/2014/main" id="{1C088FD6-DF05-4EF9-9078-15CB62C31EB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064788" y="3872911"/>
            <a:ext cx="750095" cy="750095"/>
          </a:xfrm>
          <a:prstGeom prst="rect">
            <a:avLst/>
          </a:prstGeom>
        </p:spPr>
      </p:pic>
      <p:pic>
        <p:nvPicPr>
          <p:cNvPr id="62" name="Picture 4" descr="Image result for dropbox">
            <a:extLst>
              <a:ext uri="{FF2B5EF4-FFF2-40B4-BE49-F238E27FC236}">
                <a16:creationId xmlns:a16="http://schemas.microsoft.com/office/drawing/2014/main" id="{E0EFE168-E49E-420D-AA7B-4A4F98BB7A8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81202" y="4113095"/>
            <a:ext cx="381645" cy="353800"/>
          </a:xfrm>
          <a:prstGeom prst="rect">
            <a:avLst/>
          </a:prstGeom>
          <a:noFill/>
          <a:extLst>
            <a:ext uri="{909E8E84-426E-40DD-AFC4-6F175D3DCCD1}">
              <a14:hiddenFill xmlns:a14="http://schemas.microsoft.com/office/drawing/2010/main">
                <a:solidFill>
                  <a:srgbClr val="FFFFFF"/>
                </a:solidFill>
              </a14:hiddenFill>
            </a:ext>
          </a:extLst>
        </p:spPr>
      </p:pic>
      <p:sp>
        <p:nvSpPr>
          <p:cNvPr id="63" name="Oval 62">
            <a:extLst>
              <a:ext uri="{FF2B5EF4-FFF2-40B4-BE49-F238E27FC236}">
                <a16:creationId xmlns:a16="http://schemas.microsoft.com/office/drawing/2014/main" id="{2AE5EDAD-6C8E-48D8-AE16-60EF0690AD55}"/>
              </a:ext>
            </a:extLst>
          </p:cNvPr>
          <p:cNvSpPr/>
          <p:nvPr/>
        </p:nvSpPr>
        <p:spPr>
          <a:xfrm>
            <a:off x="7048261" y="6140846"/>
            <a:ext cx="376928" cy="374898"/>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b="1" dirty="0"/>
          </a:p>
        </p:txBody>
      </p:sp>
      <p:sp>
        <p:nvSpPr>
          <p:cNvPr id="71" name="Oval 70">
            <a:extLst>
              <a:ext uri="{FF2B5EF4-FFF2-40B4-BE49-F238E27FC236}">
                <a16:creationId xmlns:a16="http://schemas.microsoft.com/office/drawing/2014/main" id="{D2A5EBF7-2856-4225-BCA4-A3C1D69772C0}"/>
              </a:ext>
            </a:extLst>
          </p:cNvPr>
          <p:cNvSpPr/>
          <p:nvPr/>
        </p:nvSpPr>
        <p:spPr>
          <a:xfrm>
            <a:off x="10391318" y="3159432"/>
            <a:ext cx="376928" cy="374898"/>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b="1" dirty="0"/>
          </a:p>
        </p:txBody>
      </p:sp>
      <p:sp>
        <p:nvSpPr>
          <p:cNvPr id="72" name="Oval 71">
            <a:extLst>
              <a:ext uri="{FF2B5EF4-FFF2-40B4-BE49-F238E27FC236}">
                <a16:creationId xmlns:a16="http://schemas.microsoft.com/office/drawing/2014/main" id="{F8F27528-9A39-4F65-A30C-F37167CD4033}"/>
              </a:ext>
            </a:extLst>
          </p:cNvPr>
          <p:cNvSpPr/>
          <p:nvPr/>
        </p:nvSpPr>
        <p:spPr>
          <a:xfrm>
            <a:off x="119909" y="6284808"/>
            <a:ext cx="376928" cy="374898"/>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b="1" dirty="0"/>
          </a:p>
        </p:txBody>
      </p:sp>
      <p:sp>
        <p:nvSpPr>
          <p:cNvPr id="73" name="Rectangle 72">
            <a:extLst>
              <a:ext uri="{FF2B5EF4-FFF2-40B4-BE49-F238E27FC236}">
                <a16:creationId xmlns:a16="http://schemas.microsoft.com/office/drawing/2014/main" id="{CE0AD871-7335-4077-A198-849DE27DC316}"/>
              </a:ext>
            </a:extLst>
          </p:cNvPr>
          <p:cNvSpPr/>
          <p:nvPr/>
        </p:nvSpPr>
        <p:spPr>
          <a:xfrm>
            <a:off x="465426" y="6341452"/>
            <a:ext cx="1425541" cy="261610"/>
          </a:xfrm>
          <a:prstGeom prst="rect">
            <a:avLst/>
          </a:prstGeom>
        </p:spPr>
        <p:txBody>
          <a:bodyPr wrap="square">
            <a:spAutoFit/>
          </a:bodyPr>
          <a:lstStyle/>
          <a:p>
            <a:r>
              <a:rPr lang="en-US" sz="1100" dirty="0">
                <a:latin typeface="Calibri" panose="020F0502020204030204" pitchFamily="34" charset="0"/>
                <a:ea typeface="SimSun" panose="02010600030101010101" pitchFamily="2" charset="-122"/>
              </a:rPr>
              <a:t>Other system action</a:t>
            </a:r>
            <a:endParaRPr lang="en-SG" sz="1100" dirty="0"/>
          </a:p>
        </p:txBody>
      </p:sp>
    </p:spTree>
    <p:extLst>
      <p:ext uri="{BB962C8B-B14F-4D97-AF65-F5344CB8AC3E}">
        <p14:creationId xmlns:p14="http://schemas.microsoft.com/office/powerpoint/2010/main" val="32201414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03C2A9A-1D77-4E4E-BB9B-9C7C6757B458}"/>
              </a:ext>
            </a:extLst>
          </p:cNvPr>
          <p:cNvGrpSpPr/>
          <p:nvPr/>
        </p:nvGrpSpPr>
        <p:grpSpPr>
          <a:xfrm>
            <a:off x="-121887" y="1540306"/>
            <a:ext cx="13096391" cy="3902034"/>
            <a:chOff x="-121887" y="1300164"/>
            <a:chExt cx="13096391" cy="3902034"/>
          </a:xfrm>
        </p:grpSpPr>
        <p:pic>
          <p:nvPicPr>
            <p:cNvPr id="4" name="Picture 3">
              <a:extLst>
                <a:ext uri="{FF2B5EF4-FFF2-40B4-BE49-F238E27FC236}">
                  <a16:creationId xmlns:a16="http://schemas.microsoft.com/office/drawing/2014/main" id="{739A7B89-66C4-4482-A057-126383F2A388}"/>
                </a:ext>
              </a:extLst>
            </p:cNvPr>
            <p:cNvPicPr>
              <a:picLocks noChangeAspect="1"/>
            </p:cNvPicPr>
            <p:nvPr/>
          </p:nvPicPr>
          <p:blipFill rotWithShape="1">
            <a:blip r:embed="rId2"/>
            <a:srcRect b="2709"/>
            <a:stretch/>
          </p:blipFill>
          <p:spPr>
            <a:xfrm>
              <a:off x="-121887" y="1300164"/>
              <a:ext cx="5044372" cy="3271836"/>
            </a:xfrm>
            <a:prstGeom prst="rect">
              <a:avLst/>
            </a:prstGeom>
          </p:spPr>
        </p:pic>
        <p:sp>
          <p:nvSpPr>
            <p:cNvPr id="5" name="TextBox 4">
              <a:extLst>
                <a:ext uri="{FF2B5EF4-FFF2-40B4-BE49-F238E27FC236}">
                  <a16:creationId xmlns:a16="http://schemas.microsoft.com/office/drawing/2014/main" id="{C387095D-7123-41C2-A044-473991EA927A}"/>
                </a:ext>
              </a:extLst>
            </p:cNvPr>
            <p:cNvSpPr txBox="1"/>
            <p:nvPr/>
          </p:nvSpPr>
          <p:spPr>
            <a:xfrm>
              <a:off x="1205390" y="4648200"/>
              <a:ext cx="2389820" cy="553998"/>
            </a:xfrm>
            <a:prstGeom prst="rect">
              <a:avLst/>
            </a:prstGeom>
            <a:noFill/>
          </p:spPr>
          <p:txBody>
            <a:bodyPr wrap="none" rtlCol="0">
              <a:spAutoFit/>
            </a:bodyPr>
            <a:lstStyle/>
            <a:p>
              <a:pPr algn="ctr"/>
              <a:r>
                <a:rPr lang="en-AU" b="1" dirty="0"/>
                <a:t>Python</a:t>
              </a:r>
            </a:p>
            <a:p>
              <a:pPr algn="ctr"/>
              <a:r>
                <a:rPr lang="en-AU" sz="1200" dirty="0"/>
                <a:t>Cleaning &amp; Transforming of Dataset</a:t>
              </a:r>
              <a:endParaRPr lang="en-SG" sz="1200" dirty="0"/>
            </a:p>
          </p:txBody>
        </p:sp>
        <p:pic>
          <p:nvPicPr>
            <p:cNvPr id="6" name="Picture 5">
              <a:extLst>
                <a:ext uri="{FF2B5EF4-FFF2-40B4-BE49-F238E27FC236}">
                  <a16:creationId xmlns:a16="http://schemas.microsoft.com/office/drawing/2014/main" id="{0A7532BE-C85B-4EA9-AB34-46ADB9A8D603}"/>
                </a:ext>
              </a:extLst>
            </p:cNvPr>
            <p:cNvPicPr>
              <a:picLocks noChangeAspect="1"/>
            </p:cNvPicPr>
            <p:nvPr/>
          </p:nvPicPr>
          <p:blipFill rotWithShape="1">
            <a:blip r:embed="rId3"/>
            <a:srcRect l="5156" t="28048" r="1948" b="10466"/>
            <a:stretch/>
          </p:blipFill>
          <p:spPr>
            <a:xfrm>
              <a:off x="6053136" y="1466207"/>
              <a:ext cx="6921368" cy="3054050"/>
            </a:xfrm>
            <a:prstGeom prst="rect">
              <a:avLst/>
            </a:prstGeom>
          </p:spPr>
        </p:pic>
        <p:sp>
          <p:nvSpPr>
            <p:cNvPr id="7" name="TextBox 6">
              <a:extLst>
                <a:ext uri="{FF2B5EF4-FFF2-40B4-BE49-F238E27FC236}">
                  <a16:creationId xmlns:a16="http://schemas.microsoft.com/office/drawing/2014/main" id="{9CEE3F2B-E2D2-4D80-A7CB-0A94096217EB}"/>
                </a:ext>
              </a:extLst>
            </p:cNvPr>
            <p:cNvSpPr txBox="1"/>
            <p:nvPr/>
          </p:nvSpPr>
          <p:spPr>
            <a:xfrm>
              <a:off x="8867041" y="4648200"/>
              <a:ext cx="1293559" cy="553998"/>
            </a:xfrm>
            <a:prstGeom prst="rect">
              <a:avLst/>
            </a:prstGeom>
            <a:noFill/>
          </p:spPr>
          <p:txBody>
            <a:bodyPr wrap="none" rtlCol="0">
              <a:spAutoFit/>
            </a:bodyPr>
            <a:lstStyle/>
            <a:p>
              <a:pPr algn="ctr"/>
              <a:r>
                <a:rPr lang="en-AU" b="1" dirty="0"/>
                <a:t>Knime</a:t>
              </a:r>
            </a:p>
            <a:p>
              <a:pPr algn="ctr"/>
              <a:r>
                <a:rPr lang="en-AU" sz="1200" dirty="0"/>
                <a:t>Model Workflows</a:t>
              </a:r>
              <a:endParaRPr lang="en-SG" sz="1200" dirty="0"/>
            </a:p>
          </p:txBody>
        </p:sp>
        <p:sp>
          <p:nvSpPr>
            <p:cNvPr id="8" name="Arrow: Right 7">
              <a:extLst>
                <a:ext uri="{FF2B5EF4-FFF2-40B4-BE49-F238E27FC236}">
                  <a16:creationId xmlns:a16="http://schemas.microsoft.com/office/drawing/2014/main" id="{CBA3EBC9-3919-4DB6-BB50-1065A5E0AA27}"/>
                </a:ext>
              </a:extLst>
            </p:cNvPr>
            <p:cNvSpPr/>
            <p:nvPr/>
          </p:nvSpPr>
          <p:spPr>
            <a:xfrm>
              <a:off x="5198553" y="2693766"/>
              <a:ext cx="697421"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2" name="Title 1">
            <a:extLst>
              <a:ext uri="{FF2B5EF4-FFF2-40B4-BE49-F238E27FC236}">
                <a16:creationId xmlns:a16="http://schemas.microsoft.com/office/drawing/2014/main" id="{64200577-3105-4E76-9BDA-A6805E49728D}"/>
              </a:ext>
            </a:extLst>
          </p:cNvPr>
          <p:cNvSpPr>
            <a:spLocks noGrp="1"/>
          </p:cNvSpPr>
          <p:nvPr>
            <p:ph type="title"/>
          </p:nvPr>
        </p:nvSpPr>
        <p:spPr/>
        <p:txBody>
          <a:bodyPr/>
          <a:lstStyle/>
          <a:p>
            <a:r>
              <a:rPr lang="en-US" dirty="0"/>
              <a:t>Cleaning to Modelling</a:t>
            </a:r>
          </a:p>
        </p:txBody>
      </p:sp>
      <p:sp>
        <p:nvSpPr>
          <p:cNvPr id="3" name="Rectangle 2">
            <a:extLst>
              <a:ext uri="{FF2B5EF4-FFF2-40B4-BE49-F238E27FC236}">
                <a16:creationId xmlns:a16="http://schemas.microsoft.com/office/drawing/2014/main" id="{7DFA0978-A785-4C92-9DE1-029C33E39248}"/>
              </a:ext>
            </a:extLst>
          </p:cNvPr>
          <p:cNvSpPr/>
          <p:nvPr/>
        </p:nvSpPr>
        <p:spPr>
          <a:xfrm>
            <a:off x="6206836" y="5654776"/>
            <a:ext cx="5772859" cy="954107"/>
          </a:xfrm>
          <a:prstGeom prst="rect">
            <a:avLst/>
          </a:prstGeom>
        </p:spPr>
        <p:txBody>
          <a:bodyPr wrap="square">
            <a:spAutoFit/>
          </a:bodyPr>
          <a:lstStyle/>
          <a:p>
            <a:pPr algn="ctr"/>
            <a:r>
              <a:rPr lang="en-US" sz="1400" i="1" dirty="0"/>
              <a:t>For quicker model building and testing, we have switch to the use of KNIME, an open source analytics platform which has most of the machine learning algorithms and allows us to write custom python codes when required, as our main modelling tool besides python.</a:t>
            </a:r>
          </a:p>
        </p:txBody>
      </p:sp>
    </p:spTree>
    <p:extLst>
      <p:ext uri="{BB962C8B-B14F-4D97-AF65-F5344CB8AC3E}">
        <p14:creationId xmlns:p14="http://schemas.microsoft.com/office/powerpoint/2010/main" val="33955587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03C2A9A-1D77-4E4E-BB9B-9C7C6757B458}"/>
              </a:ext>
            </a:extLst>
          </p:cNvPr>
          <p:cNvGrpSpPr/>
          <p:nvPr/>
        </p:nvGrpSpPr>
        <p:grpSpPr>
          <a:xfrm>
            <a:off x="-121887" y="1540306"/>
            <a:ext cx="13096391" cy="3902034"/>
            <a:chOff x="-121887" y="1300164"/>
            <a:chExt cx="13096391" cy="3902034"/>
          </a:xfrm>
        </p:grpSpPr>
        <p:pic>
          <p:nvPicPr>
            <p:cNvPr id="4" name="Picture 3">
              <a:extLst>
                <a:ext uri="{FF2B5EF4-FFF2-40B4-BE49-F238E27FC236}">
                  <a16:creationId xmlns:a16="http://schemas.microsoft.com/office/drawing/2014/main" id="{739A7B89-66C4-4482-A057-126383F2A388}"/>
                </a:ext>
              </a:extLst>
            </p:cNvPr>
            <p:cNvPicPr>
              <a:picLocks noChangeAspect="1"/>
            </p:cNvPicPr>
            <p:nvPr/>
          </p:nvPicPr>
          <p:blipFill rotWithShape="1">
            <a:blip r:embed="rId2"/>
            <a:srcRect b="2709"/>
            <a:stretch/>
          </p:blipFill>
          <p:spPr>
            <a:xfrm>
              <a:off x="-121887" y="1300164"/>
              <a:ext cx="5044372" cy="3271836"/>
            </a:xfrm>
            <a:prstGeom prst="rect">
              <a:avLst/>
            </a:prstGeom>
          </p:spPr>
        </p:pic>
        <p:sp>
          <p:nvSpPr>
            <p:cNvPr id="5" name="TextBox 4">
              <a:extLst>
                <a:ext uri="{FF2B5EF4-FFF2-40B4-BE49-F238E27FC236}">
                  <a16:creationId xmlns:a16="http://schemas.microsoft.com/office/drawing/2014/main" id="{C387095D-7123-41C2-A044-473991EA927A}"/>
                </a:ext>
              </a:extLst>
            </p:cNvPr>
            <p:cNvSpPr txBox="1"/>
            <p:nvPr/>
          </p:nvSpPr>
          <p:spPr>
            <a:xfrm>
              <a:off x="1205390" y="4648200"/>
              <a:ext cx="2389820" cy="553998"/>
            </a:xfrm>
            <a:prstGeom prst="rect">
              <a:avLst/>
            </a:prstGeom>
            <a:noFill/>
          </p:spPr>
          <p:txBody>
            <a:bodyPr wrap="none" rtlCol="0">
              <a:spAutoFit/>
            </a:bodyPr>
            <a:lstStyle/>
            <a:p>
              <a:pPr algn="ctr"/>
              <a:r>
                <a:rPr lang="en-AU" b="1" dirty="0"/>
                <a:t>Python</a:t>
              </a:r>
            </a:p>
            <a:p>
              <a:pPr algn="ctr"/>
              <a:r>
                <a:rPr lang="en-AU" sz="1200" dirty="0"/>
                <a:t>Cleaning &amp; Transforming of Dataset</a:t>
              </a:r>
              <a:endParaRPr lang="en-SG" sz="1200" dirty="0"/>
            </a:p>
          </p:txBody>
        </p:sp>
        <p:pic>
          <p:nvPicPr>
            <p:cNvPr id="6" name="Picture 5">
              <a:extLst>
                <a:ext uri="{FF2B5EF4-FFF2-40B4-BE49-F238E27FC236}">
                  <a16:creationId xmlns:a16="http://schemas.microsoft.com/office/drawing/2014/main" id="{0A7532BE-C85B-4EA9-AB34-46ADB9A8D603}"/>
                </a:ext>
              </a:extLst>
            </p:cNvPr>
            <p:cNvPicPr>
              <a:picLocks noChangeAspect="1"/>
            </p:cNvPicPr>
            <p:nvPr/>
          </p:nvPicPr>
          <p:blipFill rotWithShape="1">
            <a:blip r:embed="rId3"/>
            <a:srcRect l="5156" t="28048" r="1948" b="10466"/>
            <a:stretch/>
          </p:blipFill>
          <p:spPr>
            <a:xfrm>
              <a:off x="6053136" y="1466207"/>
              <a:ext cx="6921368" cy="3054050"/>
            </a:xfrm>
            <a:prstGeom prst="rect">
              <a:avLst/>
            </a:prstGeom>
          </p:spPr>
        </p:pic>
        <p:sp>
          <p:nvSpPr>
            <p:cNvPr id="7" name="TextBox 6">
              <a:extLst>
                <a:ext uri="{FF2B5EF4-FFF2-40B4-BE49-F238E27FC236}">
                  <a16:creationId xmlns:a16="http://schemas.microsoft.com/office/drawing/2014/main" id="{9CEE3F2B-E2D2-4D80-A7CB-0A94096217EB}"/>
                </a:ext>
              </a:extLst>
            </p:cNvPr>
            <p:cNvSpPr txBox="1"/>
            <p:nvPr/>
          </p:nvSpPr>
          <p:spPr>
            <a:xfrm>
              <a:off x="8867041" y="4648200"/>
              <a:ext cx="1293559" cy="553998"/>
            </a:xfrm>
            <a:prstGeom prst="rect">
              <a:avLst/>
            </a:prstGeom>
            <a:noFill/>
          </p:spPr>
          <p:txBody>
            <a:bodyPr wrap="none" rtlCol="0">
              <a:spAutoFit/>
            </a:bodyPr>
            <a:lstStyle/>
            <a:p>
              <a:pPr algn="ctr"/>
              <a:r>
                <a:rPr lang="en-AU" b="1" dirty="0"/>
                <a:t>Knime</a:t>
              </a:r>
            </a:p>
            <a:p>
              <a:pPr algn="ctr"/>
              <a:r>
                <a:rPr lang="en-AU" sz="1200" dirty="0"/>
                <a:t>Model Workflows</a:t>
              </a:r>
              <a:endParaRPr lang="en-SG" sz="1200" dirty="0"/>
            </a:p>
          </p:txBody>
        </p:sp>
        <p:sp>
          <p:nvSpPr>
            <p:cNvPr id="8" name="Arrow: Right 7">
              <a:extLst>
                <a:ext uri="{FF2B5EF4-FFF2-40B4-BE49-F238E27FC236}">
                  <a16:creationId xmlns:a16="http://schemas.microsoft.com/office/drawing/2014/main" id="{CBA3EBC9-3919-4DB6-BB50-1065A5E0AA27}"/>
                </a:ext>
              </a:extLst>
            </p:cNvPr>
            <p:cNvSpPr/>
            <p:nvPr/>
          </p:nvSpPr>
          <p:spPr>
            <a:xfrm>
              <a:off x="5198553" y="2693766"/>
              <a:ext cx="697421"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2" name="Title 1">
            <a:extLst>
              <a:ext uri="{FF2B5EF4-FFF2-40B4-BE49-F238E27FC236}">
                <a16:creationId xmlns:a16="http://schemas.microsoft.com/office/drawing/2014/main" id="{64200577-3105-4E76-9BDA-A6805E49728D}"/>
              </a:ext>
            </a:extLst>
          </p:cNvPr>
          <p:cNvSpPr>
            <a:spLocks noGrp="1"/>
          </p:cNvSpPr>
          <p:nvPr>
            <p:ph type="title"/>
          </p:nvPr>
        </p:nvSpPr>
        <p:spPr/>
        <p:txBody>
          <a:bodyPr/>
          <a:lstStyle/>
          <a:p>
            <a:r>
              <a:rPr lang="en-US" dirty="0"/>
              <a:t>Cleaning to Modelling</a:t>
            </a:r>
          </a:p>
        </p:txBody>
      </p:sp>
      <p:sp>
        <p:nvSpPr>
          <p:cNvPr id="11" name="Rectangle 10">
            <a:extLst>
              <a:ext uri="{FF2B5EF4-FFF2-40B4-BE49-F238E27FC236}">
                <a16:creationId xmlns:a16="http://schemas.microsoft.com/office/drawing/2014/main" id="{CBBB101C-6E7D-46C9-938A-72C4797D9E5C}"/>
              </a:ext>
            </a:extLst>
          </p:cNvPr>
          <p:cNvSpPr/>
          <p:nvPr/>
        </p:nvSpPr>
        <p:spPr>
          <a:xfrm>
            <a:off x="-230909" y="1540306"/>
            <a:ext cx="12598400" cy="4129727"/>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174BFB6-8795-4193-977A-C2CB4156F44C}"/>
              </a:ext>
            </a:extLst>
          </p:cNvPr>
          <p:cNvSpPr/>
          <p:nvPr/>
        </p:nvSpPr>
        <p:spPr>
          <a:xfrm>
            <a:off x="332506" y="1699715"/>
            <a:ext cx="5406083" cy="3970318"/>
          </a:xfrm>
          <a:prstGeom prst="rect">
            <a:avLst/>
          </a:prstGeom>
        </p:spPr>
        <p:txBody>
          <a:bodyPr wrap="square">
            <a:spAutoFit/>
          </a:bodyPr>
          <a:lstStyle/>
          <a:p>
            <a:r>
              <a:rPr lang="en-US" dirty="0"/>
              <a:t>1. Data is extracted from Facebook ads platform using in-house tools by Sponsor</a:t>
            </a:r>
          </a:p>
          <a:p>
            <a:endParaRPr lang="en-US" dirty="0"/>
          </a:p>
          <a:p>
            <a:r>
              <a:rPr lang="en-US" dirty="0"/>
              <a:t>2. Perform feature engineering</a:t>
            </a:r>
          </a:p>
          <a:p>
            <a:r>
              <a:rPr lang="en-US" dirty="0"/>
              <a:t>	a. Targeting parameters (Interest, work titles, 	countries)</a:t>
            </a:r>
          </a:p>
          <a:p>
            <a:r>
              <a:rPr lang="en-US" dirty="0"/>
              <a:t>	b. Ads images recognition and mapping</a:t>
            </a:r>
          </a:p>
          <a:p>
            <a:r>
              <a:rPr lang="en-US" dirty="0"/>
              <a:t>	c. Extracting text from the ad text and 	process using TF-IDF techniques</a:t>
            </a:r>
          </a:p>
          <a:p>
            <a:endParaRPr lang="en-US" dirty="0"/>
          </a:p>
          <a:p>
            <a:r>
              <a:rPr lang="en-US" dirty="0"/>
              <a:t>3. Combine processed features with ad performance data (i.e. matrix of features + ad performance). Split the dataset into 80% – 20% (training – validation dataset).</a:t>
            </a:r>
          </a:p>
          <a:p>
            <a:endParaRPr lang="en-US" dirty="0"/>
          </a:p>
        </p:txBody>
      </p:sp>
      <p:sp>
        <p:nvSpPr>
          <p:cNvPr id="12" name="Rectangle 11">
            <a:extLst>
              <a:ext uri="{FF2B5EF4-FFF2-40B4-BE49-F238E27FC236}">
                <a16:creationId xmlns:a16="http://schemas.microsoft.com/office/drawing/2014/main" id="{FE942E95-FA1F-48B3-A42B-64E9F1E97DC9}"/>
              </a:ext>
            </a:extLst>
          </p:cNvPr>
          <p:cNvSpPr/>
          <p:nvPr/>
        </p:nvSpPr>
        <p:spPr>
          <a:xfrm>
            <a:off x="6536535" y="1656688"/>
            <a:ext cx="5406083" cy="3139321"/>
          </a:xfrm>
          <a:prstGeom prst="rect">
            <a:avLst/>
          </a:prstGeom>
        </p:spPr>
        <p:txBody>
          <a:bodyPr wrap="square">
            <a:spAutoFit/>
          </a:bodyPr>
          <a:lstStyle/>
          <a:p>
            <a:endParaRPr lang="en-US" dirty="0"/>
          </a:p>
          <a:p>
            <a:endParaRPr lang="en-US" dirty="0"/>
          </a:p>
          <a:p>
            <a:endParaRPr lang="en-US" dirty="0"/>
          </a:p>
          <a:p>
            <a:r>
              <a:rPr lang="en-US" dirty="0"/>
              <a:t>4. Prediction Model</a:t>
            </a:r>
          </a:p>
          <a:p>
            <a:r>
              <a:rPr lang="en-US" dirty="0"/>
              <a:t>	a. Test with machine learning algorithms (once off to select a model that works)</a:t>
            </a:r>
          </a:p>
          <a:p>
            <a:r>
              <a:rPr lang="en-US" dirty="0"/>
              <a:t>	b. Select model</a:t>
            </a:r>
          </a:p>
          <a:p>
            <a:r>
              <a:rPr lang="en-US" dirty="0"/>
              <a:t>	c. Train model; Learn from dataset</a:t>
            </a:r>
          </a:p>
          <a:p>
            <a:endParaRPr lang="en-US" dirty="0"/>
          </a:p>
          <a:p>
            <a:r>
              <a:rPr lang="en-US" dirty="0"/>
              <a:t>5. Prepare for use by Marketers</a:t>
            </a:r>
          </a:p>
          <a:p>
            <a:endParaRPr lang="en-US" dirty="0"/>
          </a:p>
        </p:txBody>
      </p:sp>
    </p:spTree>
    <p:extLst>
      <p:ext uri="{BB962C8B-B14F-4D97-AF65-F5344CB8AC3E}">
        <p14:creationId xmlns:p14="http://schemas.microsoft.com/office/powerpoint/2010/main" val="2106673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F4A187C-10AA-408D-B848-F92E6B678EFC}"/>
              </a:ext>
            </a:extLst>
          </p:cNvPr>
          <p:cNvSpPr txBox="1"/>
          <p:nvPr/>
        </p:nvSpPr>
        <p:spPr>
          <a:xfrm>
            <a:off x="2724442" y="2133599"/>
            <a:ext cx="8629358" cy="1981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kern="1200" dirty="0">
                <a:solidFill>
                  <a:schemeClr val="tx1"/>
                </a:solidFill>
                <a:latin typeface="+mj-lt"/>
                <a:ea typeface="+mj-ea"/>
                <a:cs typeface="+mj-cs"/>
              </a:rPr>
              <a:t>Agenda</a:t>
            </a:r>
          </a:p>
        </p:txBody>
      </p:sp>
      <p:pic>
        <p:nvPicPr>
          <p:cNvPr id="4" name="Graphic 3" descr="Clipboard">
            <a:extLst>
              <a:ext uri="{FF2B5EF4-FFF2-40B4-BE49-F238E27FC236}">
                <a16:creationId xmlns:a16="http://schemas.microsoft.com/office/drawing/2014/main" id="{07F19B58-1117-4164-B52F-0DE1588467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525866"/>
            <a:ext cx="1196666" cy="1196666"/>
          </a:xfrm>
          <a:prstGeom prst="rect">
            <a:avLst/>
          </a:prstGeom>
        </p:spPr>
      </p:pic>
    </p:spTree>
    <p:extLst>
      <p:ext uri="{BB962C8B-B14F-4D97-AF65-F5344CB8AC3E}">
        <p14:creationId xmlns:p14="http://schemas.microsoft.com/office/powerpoint/2010/main" val="3571076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83DD01-43AC-4D92-94A2-872397ACB33A}"/>
              </a:ext>
            </a:extLst>
          </p:cNvPr>
          <p:cNvSpPr>
            <a:spLocks noGrp="1"/>
          </p:cNvSpPr>
          <p:nvPr>
            <p:ph type="title"/>
          </p:nvPr>
        </p:nvSpPr>
        <p:spPr/>
        <p:txBody>
          <a:bodyPr/>
          <a:lstStyle/>
          <a:p>
            <a:r>
              <a:rPr lang="en-SG" dirty="0"/>
              <a:t>Prediction</a:t>
            </a:r>
            <a:endParaRPr lang="en-US" dirty="0"/>
          </a:p>
        </p:txBody>
      </p:sp>
      <p:sp>
        <p:nvSpPr>
          <p:cNvPr id="3" name="Rectangle 2">
            <a:extLst>
              <a:ext uri="{FF2B5EF4-FFF2-40B4-BE49-F238E27FC236}">
                <a16:creationId xmlns:a16="http://schemas.microsoft.com/office/drawing/2014/main" id="{1F28A859-5704-42F4-9DF0-8643B57A59B5}"/>
              </a:ext>
            </a:extLst>
          </p:cNvPr>
          <p:cNvSpPr/>
          <p:nvPr/>
        </p:nvSpPr>
        <p:spPr>
          <a:xfrm>
            <a:off x="1419161" y="3571922"/>
            <a:ext cx="9143999" cy="923330"/>
          </a:xfrm>
          <a:prstGeom prst="rect">
            <a:avLst/>
          </a:prstGeom>
        </p:spPr>
        <p:txBody>
          <a:bodyPr wrap="square">
            <a:spAutoFit/>
          </a:bodyPr>
          <a:lstStyle/>
          <a:p>
            <a:pPr algn="ctr"/>
            <a:r>
              <a:rPr lang="en-US" dirty="0"/>
              <a:t>Model’s performance is based on R</a:t>
            </a:r>
            <a:r>
              <a:rPr lang="en-US" baseline="30000" dirty="0"/>
              <a:t>2</a:t>
            </a:r>
            <a:r>
              <a:rPr lang="en-US" dirty="0"/>
              <a:t>, RMSE</a:t>
            </a:r>
          </a:p>
          <a:p>
            <a:pPr algn="ctr"/>
            <a:r>
              <a:rPr lang="en-US" dirty="0"/>
              <a:t>Supervised learning</a:t>
            </a:r>
          </a:p>
          <a:p>
            <a:pPr algn="ctr"/>
            <a:r>
              <a:rPr lang="en-US" dirty="0"/>
              <a:t>Linear Regression on Log Transformed CPC Machine learning with </a:t>
            </a:r>
            <a:r>
              <a:rPr lang="en-US" dirty="0" err="1"/>
              <a:t>XGBoost</a:t>
            </a:r>
            <a:r>
              <a:rPr lang="en-US" dirty="0"/>
              <a:t> Linear Ensemble</a:t>
            </a:r>
          </a:p>
        </p:txBody>
      </p:sp>
      <p:pic>
        <p:nvPicPr>
          <p:cNvPr id="5" name="Graphic 4" descr="Laptop">
            <a:extLst>
              <a:ext uri="{FF2B5EF4-FFF2-40B4-BE49-F238E27FC236}">
                <a16:creationId xmlns:a16="http://schemas.microsoft.com/office/drawing/2014/main" id="{68285365-C79F-4E89-BB66-B44AD79FFC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02509" y="2212032"/>
            <a:ext cx="838545" cy="838545"/>
          </a:xfrm>
          <a:prstGeom prst="rect">
            <a:avLst/>
          </a:prstGeom>
        </p:spPr>
      </p:pic>
      <p:sp>
        <p:nvSpPr>
          <p:cNvPr id="2" name="Arrow: Right 1">
            <a:extLst>
              <a:ext uri="{FF2B5EF4-FFF2-40B4-BE49-F238E27FC236}">
                <a16:creationId xmlns:a16="http://schemas.microsoft.com/office/drawing/2014/main" id="{945B747E-C071-4220-8BC1-8DE25C454CD2}"/>
              </a:ext>
            </a:extLst>
          </p:cNvPr>
          <p:cNvSpPr/>
          <p:nvPr/>
        </p:nvSpPr>
        <p:spPr>
          <a:xfrm>
            <a:off x="4213311" y="2386601"/>
            <a:ext cx="480291" cy="44334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6C0BB80-E57C-4591-B9DA-09AF0D974AB6}"/>
              </a:ext>
            </a:extLst>
          </p:cNvPr>
          <p:cNvSpPr txBox="1"/>
          <p:nvPr/>
        </p:nvSpPr>
        <p:spPr>
          <a:xfrm>
            <a:off x="5038104" y="2364333"/>
            <a:ext cx="710451" cy="369332"/>
          </a:xfrm>
          <a:prstGeom prst="rect">
            <a:avLst/>
          </a:prstGeom>
          <a:noFill/>
        </p:spPr>
        <p:txBody>
          <a:bodyPr wrap="none" rtlCol="0">
            <a:spAutoFit/>
          </a:bodyPr>
          <a:lstStyle/>
          <a:p>
            <a:r>
              <a:rPr lang="en-US" dirty="0"/>
              <a:t>$1.00</a:t>
            </a:r>
          </a:p>
        </p:txBody>
      </p:sp>
      <p:sp>
        <p:nvSpPr>
          <p:cNvPr id="7" name="TextBox 6">
            <a:extLst>
              <a:ext uri="{FF2B5EF4-FFF2-40B4-BE49-F238E27FC236}">
                <a16:creationId xmlns:a16="http://schemas.microsoft.com/office/drawing/2014/main" id="{3A674FCF-0D4D-4169-8EF4-8C8360F083AE}"/>
              </a:ext>
            </a:extLst>
          </p:cNvPr>
          <p:cNvSpPr txBox="1"/>
          <p:nvPr/>
        </p:nvSpPr>
        <p:spPr>
          <a:xfrm>
            <a:off x="4869789" y="2691446"/>
            <a:ext cx="1047082" cy="276999"/>
          </a:xfrm>
          <a:prstGeom prst="rect">
            <a:avLst/>
          </a:prstGeom>
          <a:noFill/>
        </p:spPr>
        <p:txBody>
          <a:bodyPr wrap="none" rtlCol="0">
            <a:spAutoFit/>
          </a:bodyPr>
          <a:lstStyle/>
          <a:p>
            <a:r>
              <a:rPr lang="en-US" sz="1200" i="1" dirty="0"/>
              <a:t>Cost-Per-Click</a:t>
            </a:r>
          </a:p>
        </p:txBody>
      </p:sp>
      <p:sp>
        <p:nvSpPr>
          <p:cNvPr id="8" name="Arrow: Right 7">
            <a:extLst>
              <a:ext uri="{FF2B5EF4-FFF2-40B4-BE49-F238E27FC236}">
                <a16:creationId xmlns:a16="http://schemas.microsoft.com/office/drawing/2014/main" id="{020D3F5F-9A2D-4764-B522-429775DFEE0B}"/>
              </a:ext>
            </a:extLst>
          </p:cNvPr>
          <p:cNvSpPr/>
          <p:nvPr/>
        </p:nvSpPr>
        <p:spPr>
          <a:xfrm>
            <a:off x="6111234" y="2386601"/>
            <a:ext cx="480291" cy="44334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710B8F1-C69B-417E-B7B5-DF5CFEF1631C}"/>
              </a:ext>
            </a:extLst>
          </p:cNvPr>
          <p:cNvSpPr txBox="1"/>
          <p:nvPr/>
        </p:nvSpPr>
        <p:spPr>
          <a:xfrm>
            <a:off x="6998912" y="2364333"/>
            <a:ext cx="1457450" cy="369332"/>
          </a:xfrm>
          <a:prstGeom prst="rect">
            <a:avLst/>
          </a:prstGeom>
          <a:noFill/>
        </p:spPr>
        <p:txBody>
          <a:bodyPr wrap="none" rtlCol="0">
            <a:spAutoFit/>
          </a:bodyPr>
          <a:lstStyle/>
          <a:p>
            <a:r>
              <a:rPr lang="en-US" dirty="0"/>
              <a:t>$0.40 ~ $1.60</a:t>
            </a:r>
          </a:p>
        </p:txBody>
      </p:sp>
      <p:sp>
        <p:nvSpPr>
          <p:cNvPr id="10" name="TextBox 9">
            <a:extLst>
              <a:ext uri="{FF2B5EF4-FFF2-40B4-BE49-F238E27FC236}">
                <a16:creationId xmlns:a16="http://schemas.microsoft.com/office/drawing/2014/main" id="{C8207E07-911A-4913-A417-60B91122FB73}"/>
              </a:ext>
            </a:extLst>
          </p:cNvPr>
          <p:cNvSpPr txBox="1"/>
          <p:nvPr/>
        </p:nvSpPr>
        <p:spPr>
          <a:xfrm>
            <a:off x="6591525" y="2711397"/>
            <a:ext cx="2272225" cy="276999"/>
          </a:xfrm>
          <a:prstGeom prst="rect">
            <a:avLst/>
          </a:prstGeom>
          <a:noFill/>
        </p:spPr>
        <p:txBody>
          <a:bodyPr wrap="none" rtlCol="0">
            <a:spAutoFit/>
          </a:bodyPr>
          <a:lstStyle/>
          <a:p>
            <a:r>
              <a:rPr lang="en-US" sz="1200" i="1" dirty="0"/>
              <a:t>Cost-Per-Click Tolerance +/- $0.60</a:t>
            </a:r>
          </a:p>
        </p:txBody>
      </p:sp>
    </p:spTree>
    <p:extLst>
      <p:ext uri="{BB962C8B-B14F-4D97-AF65-F5344CB8AC3E}">
        <p14:creationId xmlns:p14="http://schemas.microsoft.com/office/powerpoint/2010/main" val="4225332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F4A187C-10AA-408D-B848-F92E6B678EFC}"/>
              </a:ext>
            </a:extLst>
          </p:cNvPr>
          <p:cNvSpPr txBox="1"/>
          <p:nvPr/>
        </p:nvSpPr>
        <p:spPr>
          <a:xfrm>
            <a:off x="2724442" y="2133599"/>
            <a:ext cx="8629358" cy="1981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kern="1200" dirty="0">
                <a:solidFill>
                  <a:schemeClr val="tx1"/>
                </a:solidFill>
                <a:latin typeface="+mj-lt"/>
                <a:ea typeface="+mj-ea"/>
                <a:cs typeface="+mj-cs"/>
              </a:rPr>
              <a:t>Results</a:t>
            </a:r>
          </a:p>
        </p:txBody>
      </p:sp>
      <p:pic>
        <p:nvPicPr>
          <p:cNvPr id="3" name="Graphic 2" descr="List">
            <a:extLst>
              <a:ext uri="{FF2B5EF4-FFF2-40B4-BE49-F238E27FC236}">
                <a16:creationId xmlns:a16="http://schemas.microsoft.com/office/drawing/2014/main" id="{D802F934-6F3F-466E-9D2F-4B5E7335F0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484581"/>
            <a:ext cx="1279236" cy="1279236"/>
          </a:xfrm>
          <a:prstGeom prst="rect">
            <a:avLst/>
          </a:prstGeom>
        </p:spPr>
      </p:pic>
    </p:spTree>
    <p:extLst>
      <p:ext uri="{BB962C8B-B14F-4D97-AF65-F5344CB8AC3E}">
        <p14:creationId xmlns:p14="http://schemas.microsoft.com/office/powerpoint/2010/main" val="26059845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0A18D-D6DD-4AF1-85E1-3129D5609D14}"/>
              </a:ext>
            </a:extLst>
          </p:cNvPr>
          <p:cNvSpPr>
            <a:spLocks noGrp="1"/>
          </p:cNvSpPr>
          <p:nvPr>
            <p:ph type="title"/>
          </p:nvPr>
        </p:nvSpPr>
        <p:spPr/>
        <p:txBody>
          <a:bodyPr/>
          <a:lstStyle/>
          <a:p>
            <a:pPr algn="ctr"/>
            <a:r>
              <a:rPr lang="en-US" dirty="0"/>
              <a:t>Previous Phase</a:t>
            </a:r>
            <a:br>
              <a:rPr lang="en-US" dirty="0"/>
            </a:br>
            <a:r>
              <a:rPr lang="en-US" dirty="0"/>
              <a:t>Our models aren’t very accurate </a:t>
            </a:r>
          </a:p>
        </p:txBody>
      </p:sp>
      <p:graphicFrame>
        <p:nvGraphicFramePr>
          <p:cNvPr id="4" name="Table 3">
            <a:extLst>
              <a:ext uri="{FF2B5EF4-FFF2-40B4-BE49-F238E27FC236}">
                <a16:creationId xmlns:a16="http://schemas.microsoft.com/office/drawing/2014/main" id="{17272E18-8BDE-443F-A281-0A4649364FBF}"/>
              </a:ext>
            </a:extLst>
          </p:cNvPr>
          <p:cNvGraphicFramePr>
            <a:graphicFrameLocks noGrp="1"/>
          </p:cNvGraphicFramePr>
          <p:nvPr>
            <p:extLst>
              <p:ext uri="{D42A27DB-BD31-4B8C-83A1-F6EECF244321}">
                <p14:modId xmlns:p14="http://schemas.microsoft.com/office/powerpoint/2010/main" val="1594549048"/>
              </p:ext>
            </p:extLst>
          </p:nvPr>
        </p:nvGraphicFramePr>
        <p:xfrm>
          <a:off x="2414269" y="1989612"/>
          <a:ext cx="7358381" cy="3306286"/>
        </p:xfrm>
        <a:graphic>
          <a:graphicData uri="http://schemas.openxmlformats.org/drawingml/2006/table">
            <a:tbl>
              <a:tblPr firstRow="1" firstCol="1" bandRow="1">
                <a:tableStyleId>{B301B821-A1FF-4177-AEE7-76D212191A09}</a:tableStyleId>
              </a:tblPr>
              <a:tblGrid>
                <a:gridCol w="3129263">
                  <a:extLst>
                    <a:ext uri="{9D8B030D-6E8A-4147-A177-3AD203B41FA5}">
                      <a16:colId xmlns:a16="http://schemas.microsoft.com/office/drawing/2014/main" val="1097369018"/>
                    </a:ext>
                  </a:extLst>
                </a:gridCol>
                <a:gridCol w="2100368">
                  <a:extLst>
                    <a:ext uri="{9D8B030D-6E8A-4147-A177-3AD203B41FA5}">
                      <a16:colId xmlns:a16="http://schemas.microsoft.com/office/drawing/2014/main" val="1748380991"/>
                    </a:ext>
                  </a:extLst>
                </a:gridCol>
                <a:gridCol w="2128750">
                  <a:extLst>
                    <a:ext uri="{9D8B030D-6E8A-4147-A177-3AD203B41FA5}">
                      <a16:colId xmlns:a16="http://schemas.microsoft.com/office/drawing/2014/main" val="2209032743"/>
                    </a:ext>
                  </a:extLst>
                </a:gridCol>
              </a:tblGrid>
              <a:tr h="340854">
                <a:tc>
                  <a:txBody>
                    <a:bodyPr/>
                    <a:lstStyle/>
                    <a:p>
                      <a:pPr>
                        <a:spcAft>
                          <a:spcPts val="0"/>
                        </a:spcAft>
                      </a:pPr>
                      <a:r>
                        <a:rPr lang="en-US" sz="2000" dirty="0">
                          <a:effectLst/>
                        </a:rPr>
                        <a:t> </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gridSpan="2">
                  <a:txBody>
                    <a:bodyPr/>
                    <a:lstStyle/>
                    <a:p>
                      <a:pPr algn="ctr">
                        <a:spcAft>
                          <a:spcPts val="0"/>
                        </a:spcAft>
                      </a:pPr>
                      <a:r>
                        <a:rPr lang="en-US" sz="2000" dirty="0">
                          <a:effectLst/>
                        </a:rPr>
                        <a:t>Results</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3398061638"/>
                  </a:ext>
                </a:extLst>
              </a:tr>
              <a:tr h="340854">
                <a:tc>
                  <a:txBody>
                    <a:bodyPr/>
                    <a:lstStyle/>
                    <a:p>
                      <a:pPr>
                        <a:spcAft>
                          <a:spcPts val="0"/>
                        </a:spcAft>
                      </a:pPr>
                      <a:r>
                        <a:rPr lang="en-US" sz="2000">
                          <a:effectLst/>
                        </a:rPr>
                        <a:t>Model</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US" sz="2000">
                          <a:effectLst/>
                        </a:rPr>
                        <a:t>CPC (Features)</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US" sz="2000">
                          <a:effectLst/>
                        </a:rPr>
                        <a:t>CTR (Features)</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90686262"/>
                  </a:ext>
                </a:extLst>
              </a:tr>
              <a:tr h="238598">
                <a:tc>
                  <a:txBody>
                    <a:bodyPr/>
                    <a:lstStyle/>
                    <a:p>
                      <a:pPr>
                        <a:spcAft>
                          <a:spcPts val="0"/>
                        </a:spcAft>
                      </a:pPr>
                      <a:r>
                        <a:rPr lang="en-US" sz="1400">
                          <a:effectLst/>
                        </a:rPr>
                        <a:t>Linear Regression (Interest)</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US" sz="1400">
                          <a:effectLst/>
                        </a:rPr>
                        <a:t>0.1146 (48)</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US" sz="1400">
                          <a:effectLst/>
                        </a:rPr>
                        <a:t>0.1463 (59)</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0257812"/>
                  </a:ext>
                </a:extLst>
              </a:tr>
              <a:tr h="238598">
                <a:tc>
                  <a:txBody>
                    <a:bodyPr/>
                    <a:lstStyle/>
                    <a:p>
                      <a:pPr>
                        <a:spcAft>
                          <a:spcPts val="0"/>
                        </a:spcAft>
                      </a:pPr>
                      <a:r>
                        <a:rPr lang="en-US" sz="1400">
                          <a:effectLst/>
                        </a:rPr>
                        <a:t>Linear Regression (Work)</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US" sz="1400">
                          <a:effectLst/>
                        </a:rPr>
                        <a:t>0.1318 (18)</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US" sz="1400">
                          <a:effectLst/>
                        </a:rPr>
                        <a:t>0.0149 (28)</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63529184"/>
                  </a:ext>
                </a:extLst>
              </a:tr>
              <a:tr h="238598">
                <a:tc>
                  <a:txBody>
                    <a:bodyPr/>
                    <a:lstStyle/>
                    <a:p>
                      <a:pPr>
                        <a:spcAft>
                          <a:spcPts val="0"/>
                        </a:spcAft>
                      </a:pPr>
                      <a:r>
                        <a:rPr lang="en-US" sz="1400">
                          <a:effectLst/>
                        </a:rPr>
                        <a:t>Linear Regression (Location)</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US" sz="1400">
                          <a:effectLst/>
                        </a:rPr>
                        <a:t>0.0949 (36)</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US" sz="1400">
                          <a:effectLst/>
                        </a:rPr>
                        <a:t>0.09492 (36)</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35364277"/>
                  </a:ext>
                </a:extLst>
              </a:tr>
              <a:tr h="238598">
                <a:tc>
                  <a:txBody>
                    <a:bodyPr/>
                    <a:lstStyle/>
                    <a:p>
                      <a:pPr>
                        <a:spcAft>
                          <a:spcPts val="0"/>
                        </a:spcAft>
                      </a:pPr>
                      <a:r>
                        <a:rPr lang="en-US" sz="1400">
                          <a:effectLst/>
                        </a:rPr>
                        <a:t>Linear Regression (Images)</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US" sz="1400">
                          <a:effectLst/>
                        </a:rPr>
                        <a:t>0.</a:t>
                      </a:r>
                      <a:r>
                        <a:rPr lang="en-SG" sz="1400">
                          <a:effectLst/>
                        </a:rPr>
                        <a:t>01499</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US" sz="1400">
                          <a:effectLst/>
                        </a:rPr>
                        <a:t>0.</a:t>
                      </a:r>
                      <a:r>
                        <a:rPr lang="en-SG" sz="1400">
                          <a:effectLst/>
                        </a:rPr>
                        <a:t>01499</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044118505"/>
                  </a:ext>
                </a:extLst>
              </a:tr>
              <a:tr h="238598">
                <a:tc>
                  <a:txBody>
                    <a:bodyPr/>
                    <a:lstStyle/>
                    <a:p>
                      <a:pPr>
                        <a:spcAft>
                          <a:spcPts val="0"/>
                        </a:spcAft>
                      </a:pPr>
                      <a:r>
                        <a:rPr lang="en-US" sz="1400">
                          <a:effectLst/>
                        </a:rPr>
                        <a:t>Linear Regression (Interest + Work)</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SG" sz="1400">
                          <a:effectLst/>
                        </a:rPr>
                        <a:t>0.1162 (59 + 18)</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SG" sz="1400">
                          <a:effectLst/>
                        </a:rPr>
                        <a:t>0.1457 (59 + 18)</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60627808"/>
                  </a:ext>
                </a:extLst>
              </a:tr>
              <a:tr h="238598">
                <a:tc>
                  <a:txBody>
                    <a:bodyPr/>
                    <a:lstStyle/>
                    <a:p>
                      <a:pPr>
                        <a:spcAft>
                          <a:spcPts val="0"/>
                        </a:spcAft>
                      </a:pPr>
                      <a:r>
                        <a:rPr lang="en-US" sz="1400">
                          <a:effectLst/>
                        </a:rPr>
                        <a:t>Linear Regression (Work + Country)</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SG" sz="1400">
                          <a:effectLst/>
                        </a:rPr>
                        <a:t>0.2219 (28 + 36)</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SG" sz="1400">
                          <a:effectLst/>
                        </a:rPr>
                        <a:t>0.1071 (28 + 36)</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03913773"/>
                  </a:ext>
                </a:extLst>
              </a:tr>
              <a:tr h="238598">
                <a:tc>
                  <a:txBody>
                    <a:bodyPr/>
                    <a:lstStyle/>
                    <a:p>
                      <a:pPr>
                        <a:spcAft>
                          <a:spcPts val="0"/>
                        </a:spcAft>
                      </a:pPr>
                      <a:r>
                        <a:rPr lang="en-US" sz="1400">
                          <a:effectLst/>
                        </a:rPr>
                        <a:t>Linear Regression (Interest + Country)</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SG" sz="1400">
                          <a:effectLst/>
                        </a:rPr>
                        <a:t>0.2605 (59 + 36)</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SG" sz="1400">
                          <a:effectLst/>
                        </a:rPr>
                        <a:t>0.1986 (59 + 36)</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74155630"/>
                  </a:ext>
                </a:extLst>
              </a:tr>
              <a:tr h="477196">
                <a:tc>
                  <a:txBody>
                    <a:bodyPr/>
                    <a:lstStyle/>
                    <a:p>
                      <a:pPr>
                        <a:spcAft>
                          <a:spcPts val="0"/>
                        </a:spcAft>
                      </a:pPr>
                      <a:r>
                        <a:rPr lang="en-US" sz="1400" dirty="0">
                          <a:effectLst/>
                        </a:rPr>
                        <a:t>Linear Regression (Interest + Work + Country)</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a:lnSpc>
                          <a:spcPct val="107000"/>
                        </a:lnSpc>
                        <a:spcAft>
                          <a:spcPts val="0"/>
                        </a:spcAft>
                      </a:pPr>
                      <a:r>
                        <a:rPr lang="en-SG" sz="1400">
                          <a:effectLst/>
                        </a:rPr>
                        <a:t>0.2465 (48 + 28 + 36)</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solidFill>
                      <a:schemeClr val="accent4">
                        <a:lumMod val="20000"/>
                        <a:lumOff val="80000"/>
                      </a:schemeClr>
                    </a:solidFill>
                  </a:tcPr>
                </a:tc>
                <a:tc>
                  <a:txBody>
                    <a:bodyPr/>
                    <a:lstStyle/>
                    <a:p>
                      <a:pPr>
                        <a:lnSpc>
                          <a:spcPct val="107000"/>
                        </a:lnSpc>
                        <a:spcAft>
                          <a:spcPts val="0"/>
                        </a:spcAft>
                      </a:pPr>
                      <a:r>
                        <a:rPr lang="en-SG" sz="1400" dirty="0">
                          <a:effectLst/>
                        </a:rPr>
                        <a:t>0.2643 (59 + 18 + 36) </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solidFill>
                      <a:schemeClr val="accent4">
                        <a:lumMod val="20000"/>
                        <a:lumOff val="80000"/>
                      </a:schemeClr>
                    </a:solidFill>
                  </a:tcPr>
                </a:tc>
                <a:extLst>
                  <a:ext uri="{0D108BD9-81ED-4DB2-BD59-A6C34878D82A}">
                    <a16:rowId xmlns:a16="http://schemas.microsoft.com/office/drawing/2014/main" val="2339720630"/>
                  </a:ext>
                </a:extLst>
              </a:tr>
              <a:tr h="477196">
                <a:tc>
                  <a:txBody>
                    <a:bodyPr/>
                    <a:lstStyle/>
                    <a:p>
                      <a:pPr>
                        <a:spcAft>
                          <a:spcPts val="0"/>
                        </a:spcAft>
                      </a:pPr>
                      <a:r>
                        <a:rPr lang="en-US" sz="1400">
                          <a:effectLst/>
                        </a:rPr>
                        <a:t>Mixed Input Model (see “Combine all feature categories)</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US" sz="1400">
                          <a:effectLst/>
                        </a:rPr>
                        <a:t>0.01017 (ic1)</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US" sz="1400" dirty="0">
                          <a:effectLst/>
                        </a:rPr>
                        <a:t>0.057944 (iwc1)</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74381923"/>
                  </a:ext>
                </a:extLst>
              </a:tr>
            </a:tbl>
          </a:graphicData>
        </a:graphic>
      </p:graphicFrame>
      <p:sp>
        <p:nvSpPr>
          <p:cNvPr id="5" name="Rectangle 4">
            <a:extLst>
              <a:ext uri="{FF2B5EF4-FFF2-40B4-BE49-F238E27FC236}">
                <a16:creationId xmlns:a16="http://schemas.microsoft.com/office/drawing/2014/main" id="{98575855-0482-4A67-9F34-C99ECA90A03C}"/>
              </a:ext>
            </a:extLst>
          </p:cNvPr>
          <p:cNvSpPr/>
          <p:nvPr/>
        </p:nvSpPr>
        <p:spPr>
          <a:xfrm>
            <a:off x="2414268" y="5715685"/>
            <a:ext cx="7358381" cy="369332"/>
          </a:xfrm>
          <a:prstGeom prst="rect">
            <a:avLst/>
          </a:prstGeom>
        </p:spPr>
        <p:txBody>
          <a:bodyPr wrap="square">
            <a:spAutoFit/>
          </a:bodyPr>
          <a:lstStyle/>
          <a:p>
            <a:pPr lvl="0" algn="ctr">
              <a:spcAft>
                <a:spcPts val="0"/>
              </a:spcAft>
            </a:pPr>
            <a:r>
              <a:rPr lang="en-US" b="1" dirty="0">
                <a:latin typeface="Calibri" panose="020F0502020204030204" pitchFamily="34" charset="0"/>
                <a:ea typeface="Times New Roman" panose="02020603050405020304" pitchFamily="18" charset="0"/>
                <a:cs typeface="Calibri" panose="020F0502020204030204" pitchFamily="34" charset="0"/>
              </a:rPr>
              <a:t>The best feature combination only answers </a:t>
            </a:r>
            <a:r>
              <a:rPr lang="en-US" b="1" dirty="0">
                <a:solidFill>
                  <a:srgbClr val="FF0000"/>
                </a:solidFill>
                <a:latin typeface="Calibri" panose="020F0502020204030204" pitchFamily="34" charset="0"/>
                <a:ea typeface="Times New Roman" panose="02020603050405020304" pitchFamily="18" charset="0"/>
                <a:cs typeface="Calibri" panose="020F0502020204030204" pitchFamily="34" charset="0"/>
              </a:rPr>
              <a:t>0.2465</a:t>
            </a:r>
            <a:r>
              <a:rPr lang="en-US" b="1" dirty="0">
                <a:latin typeface="Calibri" panose="020F0502020204030204" pitchFamily="34" charset="0"/>
                <a:ea typeface="Times New Roman" panose="02020603050405020304" pitchFamily="18" charset="0"/>
                <a:cs typeface="Calibri" panose="020F0502020204030204" pitchFamily="34" charset="0"/>
              </a:rPr>
              <a:t> of variance. </a:t>
            </a:r>
          </a:p>
        </p:txBody>
      </p:sp>
    </p:spTree>
    <p:extLst>
      <p:ext uri="{BB962C8B-B14F-4D97-AF65-F5344CB8AC3E}">
        <p14:creationId xmlns:p14="http://schemas.microsoft.com/office/powerpoint/2010/main" val="33758466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DBF67B-8E3A-44AC-BDB9-82500E53F594}"/>
              </a:ext>
            </a:extLst>
          </p:cNvPr>
          <p:cNvSpPr/>
          <p:nvPr/>
        </p:nvSpPr>
        <p:spPr>
          <a:xfrm>
            <a:off x="1118897" y="5538046"/>
            <a:ext cx="6386286" cy="830997"/>
          </a:xfrm>
          <a:prstGeom prst="rect">
            <a:avLst/>
          </a:prstGeom>
        </p:spPr>
        <p:txBody>
          <a:bodyPr wrap="square">
            <a:spAutoFit/>
          </a:bodyPr>
          <a:lstStyle/>
          <a:p>
            <a:r>
              <a:rPr lang="en-US" sz="1600" dirty="0">
                <a:latin typeface="Arial" panose="020B0604020202020204" pitchFamily="34" charset="0"/>
                <a:cs typeface="Arial" panose="020B0604020202020204" pitchFamily="34" charset="0"/>
              </a:rPr>
              <a:t>Large volume of features: 510 Interests, 203 Work Positions, and 52 Image Objects, and the need to use these parameters as model inputs. </a:t>
            </a:r>
          </a:p>
        </p:txBody>
      </p:sp>
      <p:sp>
        <p:nvSpPr>
          <p:cNvPr id="5" name="Rectangle 4">
            <a:extLst>
              <a:ext uri="{FF2B5EF4-FFF2-40B4-BE49-F238E27FC236}">
                <a16:creationId xmlns:a16="http://schemas.microsoft.com/office/drawing/2014/main" id="{1C341BD0-0732-4CA7-83ED-66C77F87041A}"/>
              </a:ext>
            </a:extLst>
          </p:cNvPr>
          <p:cNvSpPr/>
          <p:nvPr/>
        </p:nvSpPr>
        <p:spPr>
          <a:xfrm>
            <a:off x="8513938" y="1421880"/>
            <a:ext cx="3238643" cy="646331"/>
          </a:xfrm>
          <a:prstGeom prst="rect">
            <a:avLst/>
          </a:prstGeom>
          <a:solidFill>
            <a:schemeClr val="accent4">
              <a:lumMod val="20000"/>
              <a:lumOff val="80000"/>
            </a:schemeClr>
          </a:solidFill>
        </p:spPr>
        <p:txBody>
          <a:bodyPr wrap="square">
            <a:spAutoFit/>
          </a:bodyPr>
          <a:lstStyle/>
          <a:p>
            <a:r>
              <a:rPr lang="en-US" dirty="0"/>
              <a:t>Encode parameters using 1-hot encoding</a:t>
            </a:r>
          </a:p>
        </p:txBody>
      </p:sp>
      <p:sp>
        <p:nvSpPr>
          <p:cNvPr id="6" name="Rectangle 5">
            <a:extLst>
              <a:ext uri="{FF2B5EF4-FFF2-40B4-BE49-F238E27FC236}">
                <a16:creationId xmlns:a16="http://schemas.microsoft.com/office/drawing/2014/main" id="{B8738B0B-24E7-4415-AD1B-D1FAF7D65DE5}"/>
              </a:ext>
            </a:extLst>
          </p:cNvPr>
          <p:cNvSpPr/>
          <p:nvPr/>
        </p:nvSpPr>
        <p:spPr>
          <a:xfrm>
            <a:off x="8513937" y="2572994"/>
            <a:ext cx="3238643" cy="3693319"/>
          </a:xfrm>
          <a:prstGeom prst="rect">
            <a:avLst/>
          </a:prstGeom>
          <a:solidFill>
            <a:schemeClr val="accent4">
              <a:lumMod val="20000"/>
              <a:lumOff val="80000"/>
            </a:schemeClr>
          </a:solidFill>
        </p:spPr>
        <p:txBody>
          <a:bodyPr wrap="square">
            <a:spAutoFit/>
          </a:bodyPr>
          <a:lstStyle/>
          <a:p>
            <a:pPr lvl="0">
              <a:spcAft>
                <a:spcPts val="0"/>
              </a:spcAft>
            </a:pPr>
            <a:r>
              <a:rPr lang="en-US" dirty="0">
                <a:latin typeface="Calibri" panose="020F0502020204030204" pitchFamily="34" charset="0"/>
                <a:ea typeface="Times New Roman" panose="02020603050405020304" pitchFamily="18" charset="0"/>
              </a:rPr>
              <a:t>Reduce dimensionality for Interests &amp; Work Positions via </a:t>
            </a:r>
          </a:p>
          <a:p>
            <a:pPr lvl="0">
              <a:spcAft>
                <a:spcPts val="0"/>
              </a:spcAft>
            </a:pPr>
            <a:endParaRPr lang="en-US" dirty="0">
              <a:latin typeface="Calibri" panose="020F0502020204030204" pitchFamily="34" charset="0"/>
              <a:ea typeface="Times New Roman" panose="02020603050405020304" pitchFamily="18" charset="0"/>
            </a:endParaRPr>
          </a:p>
          <a:p>
            <a:pPr marL="342900" lvl="0" indent="-342900">
              <a:spcAft>
                <a:spcPts val="0"/>
              </a:spcAft>
              <a:buFont typeface="Arial" panose="020B0604020202020204" pitchFamily="34" charset="0"/>
              <a:buChar char="•"/>
            </a:pPr>
            <a:r>
              <a:rPr lang="en-US" dirty="0">
                <a:latin typeface="Calibri" panose="020F0502020204030204" pitchFamily="34" charset="0"/>
                <a:ea typeface="Times New Roman" panose="02020603050405020304" pitchFamily="18" charset="0"/>
              </a:rPr>
              <a:t>Feature Hashing </a:t>
            </a:r>
            <a:r>
              <a:rPr lang="en-US" dirty="0" err="1">
                <a:latin typeface="Calibri" panose="020F0502020204030204" pitchFamily="34" charset="0"/>
                <a:ea typeface="Times New Roman" panose="02020603050405020304" pitchFamily="18" charset="0"/>
              </a:rPr>
              <a:t>FeatureHasher</a:t>
            </a:r>
            <a:r>
              <a:rPr lang="en-US" dirty="0">
                <a:latin typeface="Calibri" panose="020F0502020204030204" pitchFamily="34" charset="0"/>
                <a:ea typeface="Times New Roman" panose="02020603050405020304" pitchFamily="18" charset="0"/>
              </a:rPr>
              <a:t> from </a:t>
            </a:r>
            <a:r>
              <a:rPr lang="en-US" dirty="0" err="1">
                <a:latin typeface="Calibri" panose="020F0502020204030204" pitchFamily="34" charset="0"/>
                <a:ea typeface="Times New Roman" panose="02020603050405020304" pitchFamily="18" charset="0"/>
              </a:rPr>
              <a:t>Scikit</a:t>
            </a:r>
            <a:r>
              <a:rPr lang="en-US" dirty="0">
                <a:latin typeface="Calibri" panose="020F0502020204030204" pitchFamily="34" charset="0"/>
                <a:ea typeface="Times New Roman" panose="02020603050405020304" pitchFamily="18" charset="0"/>
              </a:rPr>
              <a:t>-learn</a:t>
            </a:r>
          </a:p>
          <a:p>
            <a:pPr marL="285750" lvl="0" indent="-285750">
              <a:spcAft>
                <a:spcPts val="0"/>
              </a:spcAft>
              <a:buFont typeface="Arial" panose="020B0604020202020204" pitchFamily="34" charset="0"/>
              <a:buChar char="•"/>
            </a:pPr>
            <a:endParaRPr lang="en-US" dirty="0">
              <a:latin typeface="Calibri" panose="020F0502020204030204" pitchFamily="34" charset="0"/>
              <a:ea typeface="Times New Roman" panose="02020603050405020304" pitchFamily="18" charset="0"/>
            </a:endParaRPr>
          </a:p>
          <a:p>
            <a:pPr marL="342900" lvl="0" indent="-342900">
              <a:spcAft>
                <a:spcPts val="0"/>
              </a:spcAft>
              <a:buFont typeface="Arial" panose="020B0604020202020204" pitchFamily="34" charset="0"/>
              <a:buChar char="•"/>
            </a:pPr>
            <a:r>
              <a:rPr lang="en-US" dirty="0" err="1">
                <a:latin typeface="Calibri" panose="020F0502020204030204" pitchFamily="34" charset="0"/>
                <a:ea typeface="Times New Roman" panose="02020603050405020304" pitchFamily="18" charset="0"/>
              </a:rPr>
              <a:t>Categorise</a:t>
            </a:r>
            <a:r>
              <a:rPr lang="en-US" dirty="0">
                <a:latin typeface="Calibri" panose="020F0502020204030204" pitchFamily="34" charset="0"/>
                <a:ea typeface="Times New Roman" panose="02020603050405020304" pitchFamily="18" charset="0"/>
              </a:rPr>
              <a:t>-and-Cluster Manually </a:t>
            </a:r>
            <a:r>
              <a:rPr lang="en-US" dirty="0" err="1">
                <a:latin typeface="Calibri" panose="020F0502020204030204" pitchFamily="34" charset="0"/>
                <a:ea typeface="Times New Roman" panose="02020603050405020304" pitchFamily="18" charset="0"/>
              </a:rPr>
              <a:t>categorise</a:t>
            </a:r>
            <a:r>
              <a:rPr lang="en-US" dirty="0">
                <a:latin typeface="Calibri" panose="020F0502020204030204" pitchFamily="34" charset="0"/>
                <a:ea typeface="Times New Roman" panose="02020603050405020304" pitchFamily="18" charset="0"/>
              </a:rPr>
              <a:t> &amp; use KNN to cluster</a:t>
            </a:r>
          </a:p>
          <a:p>
            <a:pPr marL="285750" lvl="0" indent="-285750">
              <a:spcAft>
                <a:spcPts val="0"/>
              </a:spcAft>
              <a:buFont typeface="Arial" panose="020B0604020202020204" pitchFamily="34" charset="0"/>
              <a:buChar char="•"/>
            </a:pPr>
            <a:endParaRPr lang="en-US" dirty="0">
              <a:latin typeface="Calibri" panose="020F0502020204030204" pitchFamily="34" charset="0"/>
              <a:ea typeface="Times New Roman" panose="02020603050405020304" pitchFamily="18" charset="0"/>
            </a:endParaRPr>
          </a:p>
          <a:p>
            <a:pPr marL="342900" lvl="0" indent="-342900">
              <a:spcAft>
                <a:spcPts val="0"/>
              </a:spcAft>
              <a:buFont typeface="Arial" panose="020B0604020202020204" pitchFamily="34" charset="0"/>
              <a:buChar char="•"/>
            </a:pPr>
            <a:r>
              <a:rPr lang="en-US" dirty="0">
                <a:latin typeface="Calibri" panose="020F0502020204030204" pitchFamily="34" charset="0"/>
                <a:ea typeface="Times New Roman" panose="02020603050405020304" pitchFamily="18" charset="0"/>
              </a:rPr>
              <a:t>PCA Decomposition from </a:t>
            </a:r>
            <a:r>
              <a:rPr lang="en-US" dirty="0" err="1">
                <a:latin typeface="Calibri" panose="020F0502020204030204" pitchFamily="34" charset="0"/>
                <a:ea typeface="Times New Roman" panose="02020603050405020304" pitchFamily="18" charset="0"/>
              </a:rPr>
              <a:t>Scikit</a:t>
            </a:r>
            <a:r>
              <a:rPr lang="en-US" dirty="0">
                <a:latin typeface="Calibri" panose="020F0502020204030204" pitchFamily="34" charset="0"/>
                <a:ea typeface="Times New Roman" panose="02020603050405020304" pitchFamily="18" charset="0"/>
              </a:rPr>
              <a:t>-learn</a:t>
            </a:r>
          </a:p>
        </p:txBody>
      </p:sp>
      <p:pic>
        <p:nvPicPr>
          <p:cNvPr id="9" name="Picture 8">
            <a:extLst>
              <a:ext uri="{FF2B5EF4-FFF2-40B4-BE49-F238E27FC236}">
                <a16:creationId xmlns:a16="http://schemas.microsoft.com/office/drawing/2014/main" id="{452909A6-ECD9-475A-B261-4F1226FBF917}"/>
              </a:ext>
            </a:extLst>
          </p:cNvPr>
          <p:cNvPicPr/>
          <p:nvPr/>
        </p:nvPicPr>
        <p:blipFill rotWithShape="1">
          <a:blip r:embed="rId3"/>
          <a:srcRect t="20067" r="26003" b="33368"/>
          <a:stretch/>
        </p:blipFill>
        <p:spPr bwMode="auto">
          <a:xfrm>
            <a:off x="986972" y="1915771"/>
            <a:ext cx="6952343" cy="3026458"/>
          </a:xfrm>
          <a:prstGeom prst="rect">
            <a:avLst/>
          </a:prstGeom>
          <a:ln>
            <a:noFill/>
          </a:ln>
          <a:extLst>
            <a:ext uri="{53640926-AAD7-44D8-BBD7-CCE9431645EC}">
              <a14:shadowObscured xmlns:a14="http://schemas.microsoft.com/office/drawing/2010/main"/>
            </a:ext>
          </a:extLst>
        </p:spPr>
      </p:pic>
      <p:sp>
        <p:nvSpPr>
          <p:cNvPr id="10" name="Rectangle 9">
            <a:extLst>
              <a:ext uri="{FF2B5EF4-FFF2-40B4-BE49-F238E27FC236}">
                <a16:creationId xmlns:a16="http://schemas.microsoft.com/office/drawing/2014/main" id="{46AAF229-66B5-433D-A97F-A6362771537D}"/>
              </a:ext>
            </a:extLst>
          </p:cNvPr>
          <p:cNvSpPr/>
          <p:nvPr/>
        </p:nvSpPr>
        <p:spPr>
          <a:xfrm>
            <a:off x="1330937" y="1377056"/>
            <a:ext cx="5962206" cy="307777"/>
          </a:xfrm>
          <a:prstGeom prst="rect">
            <a:avLst/>
          </a:prstGeom>
        </p:spPr>
        <p:txBody>
          <a:bodyPr wrap="square">
            <a:spAutoFit/>
          </a:bodyPr>
          <a:lstStyle/>
          <a:p>
            <a:pPr algn="ctr"/>
            <a:r>
              <a:rPr lang="en-US" sz="1400" b="1" dirty="0">
                <a:latin typeface="Arial" panose="020B0604020202020204" pitchFamily="34" charset="0"/>
              </a:rPr>
              <a:t>Broken Up Ad Targeting Parameters</a:t>
            </a:r>
            <a:endParaRPr lang="en-SG" sz="1400" b="1" dirty="0">
              <a:latin typeface="Arial" panose="020B0604020202020204" pitchFamily="34" charset="0"/>
            </a:endParaRPr>
          </a:p>
        </p:txBody>
      </p:sp>
      <p:sp>
        <p:nvSpPr>
          <p:cNvPr id="13" name="Title 3">
            <a:extLst>
              <a:ext uri="{FF2B5EF4-FFF2-40B4-BE49-F238E27FC236}">
                <a16:creationId xmlns:a16="http://schemas.microsoft.com/office/drawing/2014/main" id="{672B0E57-F85D-46C4-9B50-69FB7B4808D9}"/>
              </a:ext>
            </a:extLst>
          </p:cNvPr>
          <p:cNvSpPr>
            <a:spLocks noGrp="1"/>
          </p:cNvSpPr>
          <p:nvPr>
            <p:ph type="title"/>
          </p:nvPr>
        </p:nvSpPr>
        <p:spPr>
          <a:xfrm>
            <a:off x="838200" y="365125"/>
            <a:ext cx="10515600" cy="1325563"/>
          </a:xfrm>
        </p:spPr>
        <p:txBody>
          <a:bodyPr/>
          <a:lstStyle/>
          <a:p>
            <a:r>
              <a:rPr lang="en-SG" dirty="0"/>
              <a:t>High feature dimensionality &amp; Sparsity</a:t>
            </a:r>
            <a:endParaRPr lang="en-US" dirty="0"/>
          </a:p>
        </p:txBody>
      </p:sp>
    </p:spTree>
    <p:extLst>
      <p:ext uri="{BB962C8B-B14F-4D97-AF65-F5344CB8AC3E}">
        <p14:creationId xmlns:p14="http://schemas.microsoft.com/office/powerpoint/2010/main" val="4193756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F4A187C-10AA-408D-B848-F92E6B678EFC}"/>
              </a:ext>
            </a:extLst>
          </p:cNvPr>
          <p:cNvSpPr txBox="1"/>
          <p:nvPr/>
        </p:nvSpPr>
        <p:spPr>
          <a:xfrm>
            <a:off x="2724442" y="2133599"/>
            <a:ext cx="8629358" cy="1981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kern="1200" dirty="0">
                <a:solidFill>
                  <a:schemeClr val="tx1"/>
                </a:solidFill>
                <a:latin typeface="+mj-lt"/>
                <a:ea typeface="+mj-ea"/>
                <a:cs typeface="+mj-cs"/>
              </a:rPr>
              <a:t>Exploring other methods…</a:t>
            </a:r>
          </a:p>
        </p:txBody>
      </p:sp>
      <p:pic>
        <p:nvPicPr>
          <p:cNvPr id="3" name="Graphic 2" descr="List">
            <a:extLst>
              <a:ext uri="{FF2B5EF4-FFF2-40B4-BE49-F238E27FC236}">
                <a16:creationId xmlns:a16="http://schemas.microsoft.com/office/drawing/2014/main" id="{D802F934-6F3F-466E-9D2F-4B5E7335F0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484581"/>
            <a:ext cx="1279236" cy="1279236"/>
          </a:xfrm>
          <a:prstGeom prst="rect">
            <a:avLst/>
          </a:prstGeom>
        </p:spPr>
      </p:pic>
    </p:spTree>
    <p:extLst>
      <p:ext uri="{BB962C8B-B14F-4D97-AF65-F5344CB8AC3E}">
        <p14:creationId xmlns:p14="http://schemas.microsoft.com/office/powerpoint/2010/main" val="23182244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67B843A-0028-4464-86CC-194798371319}"/>
              </a:ext>
            </a:extLst>
          </p:cNvPr>
          <p:cNvSpPr>
            <a:spLocks noGrp="1"/>
          </p:cNvSpPr>
          <p:nvPr>
            <p:ph type="title"/>
          </p:nvPr>
        </p:nvSpPr>
        <p:spPr>
          <a:xfrm>
            <a:off x="286329" y="365125"/>
            <a:ext cx="4488872" cy="1325563"/>
          </a:xfrm>
        </p:spPr>
        <p:txBody>
          <a:bodyPr/>
          <a:lstStyle/>
          <a:p>
            <a:r>
              <a:rPr lang="en-US" dirty="0"/>
              <a:t>Changing Features</a:t>
            </a:r>
          </a:p>
        </p:txBody>
      </p:sp>
      <p:sp>
        <p:nvSpPr>
          <p:cNvPr id="17" name="Title 1">
            <a:extLst>
              <a:ext uri="{FF2B5EF4-FFF2-40B4-BE49-F238E27FC236}">
                <a16:creationId xmlns:a16="http://schemas.microsoft.com/office/drawing/2014/main" id="{ED627729-8D01-40D0-A628-8E9A4793A7C0}"/>
              </a:ext>
            </a:extLst>
          </p:cNvPr>
          <p:cNvSpPr txBox="1">
            <a:spLocks/>
          </p:cNvSpPr>
          <p:nvPr/>
        </p:nvSpPr>
        <p:spPr>
          <a:xfrm>
            <a:off x="6761018" y="365125"/>
            <a:ext cx="5430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Simplify our models</a:t>
            </a:r>
          </a:p>
        </p:txBody>
      </p:sp>
      <p:sp>
        <p:nvSpPr>
          <p:cNvPr id="18" name="Rectangle 17">
            <a:extLst>
              <a:ext uri="{FF2B5EF4-FFF2-40B4-BE49-F238E27FC236}">
                <a16:creationId xmlns:a16="http://schemas.microsoft.com/office/drawing/2014/main" id="{E94728FA-08BD-490B-9157-D8D062E97246}"/>
              </a:ext>
            </a:extLst>
          </p:cNvPr>
          <p:cNvSpPr/>
          <p:nvPr/>
        </p:nvSpPr>
        <p:spPr>
          <a:xfrm>
            <a:off x="6761018" y="1160506"/>
            <a:ext cx="4987636" cy="677108"/>
          </a:xfrm>
          <a:prstGeom prst="rect">
            <a:avLst/>
          </a:prstGeom>
        </p:spPr>
        <p:txBody>
          <a:bodyPr wrap="square">
            <a:spAutoFit/>
          </a:bodyPr>
          <a:lstStyle/>
          <a:p>
            <a:endParaRPr lang="en-US" sz="2000" dirty="0">
              <a:solidFill>
                <a:srgbClr val="000000"/>
              </a:solidFill>
              <a:latin typeface="Calibri" panose="020F0502020204030204" pitchFamily="34" charset="0"/>
            </a:endParaRPr>
          </a:p>
          <a:p>
            <a:endParaRPr lang="en-US" dirty="0">
              <a:solidFill>
                <a:srgbClr val="000000"/>
              </a:solidFill>
              <a:latin typeface="Calibri" panose="020F0502020204030204" pitchFamily="34" charset="0"/>
            </a:endParaRPr>
          </a:p>
        </p:txBody>
      </p:sp>
      <p:cxnSp>
        <p:nvCxnSpPr>
          <p:cNvPr id="20" name="Straight Connector 19">
            <a:extLst>
              <a:ext uri="{FF2B5EF4-FFF2-40B4-BE49-F238E27FC236}">
                <a16:creationId xmlns:a16="http://schemas.microsoft.com/office/drawing/2014/main" id="{76CAEDC9-4A55-4369-9171-DB8AEA9FD560}"/>
              </a:ext>
            </a:extLst>
          </p:cNvPr>
          <p:cNvCxnSpPr>
            <a:cxnSpLocks/>
          </p:cNvCxnSpPr>
          <p:nvPr/>
        </p:nvCxnSpPr>
        <p:spPr>
          <a:xfrm>
            <a:off x="5966692" y="517236"/>
            <a:ext cx="0" cy="622186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258173B-64D2-4BA8-A474-3EA0979B3CF6}"/>
              </a:ext>
            </a:extLst>
          </p:cNvPr>
          <p:cNvSpPr/>
          <p:nvPr/>
        </p:nvSpPr>
        <p:spPr>
          <a:xfrm>
            <a:off x="1692869" y="2087458"/>
            <a:ext cx="3209490" cy="584775"/>
          </a:xfrm>
          <a:prstGeom prst="rect">
            <a:avLst/>
          </a:prstGeom>
        </p:spPr>
        <p:txBody>
          <a:bodyPr wrap="square">
            <a:spAutoFit/>
          </a:bodyPr>
          <a:lstStyle/>
          <a:p>
            <a:pPr algn="ctr"/>
            <a:r>
              <a:rPr lang="en-US" sz="1600" dirty="0"/>
              <a:t>Increase dataset size. 2K &gt; 3K</a:t>
            </a:r>
          </a:p>
          <a:p>
            <a:pPr algn="ctr"/>
            <a:r>
              <a:rPr lang="en-US" sz="1600" dirty="0"/>
              <a:t>Include ad body text</a:t>
            </a:r>
          </a:p>
        </p:txBody>
      </p:sp>
      <p:sp>
        <p:nvSpPr>
          <p:cNvPr id="13" name="Rectangle 12">
            <a:extLst>
              <a:ext uri="{FF2B5EF4-FFF2-40B4-BE49-F238E27FC236}">
                <a16:creationId xmlns:a16="http://schemas.microsoft.com/office/drawing/2014/main" id="{FB872DFA-7A00-496B-9B3A-BD0482AEC117}"/>
              </a:ext>
            </a:extLst>
          </p:cNvPr>
          <p:cNvSpPr/>
          <p:nvPr/>
        </p:nvSpPr>
        <p:spPr>
          <a:xfrm>
            <a:off x="1493838" y="5332030"/>
            <a:ext cx="3607552" cy="1077218"/>
          </a:xfrm>
          <a:prstGeom prst="rect">
            <a:avLst/>
          </a:prstGeom>
        </p:spPr>
        <p:txBody>
          <a:bodyPr wrap="square">
            <a:spAutoFit/>
          </a:bodyPr>
          <a:lstStyle/>
          <a:p>
            <a:pPr algn="ctr"/>
            <a:r>
              <a:rPr lang="en-US" sz="1600" dirty="0"/>
              <a:t>Removed rows which had CPC values = 0 or were blank. Either no budget set against the ad, or they performed so badly that no one is clicking</a:t>
            </a:r>
          </a:p>
        </p:txBody>
      </p:sp>
      <p:sp>
        <p:nvSpPr>
          <p:cNvPr id="14" name="Rectangle 13">
            <a:extLst>
              <a:ext uri="{FF2B5EF4-FFF2-40B4-BE49-F238E27FC236}">
                <a16:creationId xmlns:a16="http://schemas.microsoft.com/office/drawing/2014/main" id="{6E951449-FFAF-4647-90E2-977B53530819}"/>
              </a:ext>
            </a:extLst>
          </p:cNvPr>
          <p:cNvSpPr/>
          <p:nvPr/>
        </p:nvSpPr>
        <p:spPr>
          <a:xfrm>
            <a:off x="1565708" y="3586633"/>
            <a:ext cx="3535679" cy="830997"/>
          </a:xfrm>
          <a:prstGeom prst="rect">
            <a:avLst/>
          </a:prstGeom>
        </p:spPr>
        <p:txBody>
          <a:bodyPr wrap="square">
            <a:spAutoFit/>
          </a:bodyPr>
          <a:lstStyle/>
          <a:p>
            <a:pPr algn="ctr"/>
            <a:r>
              <a:rPr lang="en-US" sz="1600" dirty="0"/>
              <a:t>Focused on ads with the follow objectives: LINK_CLICKS, LEAD_GENERATION, CONVERSIONS.</a:t>
            </a:r>
          </a:p>
        </p:txBody>
      </p:sp>
      <p:pic>
        <p:nvPicPr>
          <p:cNvPr id="3" name="Graphic 2" descr="Bar chart">
            <a:extLst>
              <a:ext uri="{FF2B5EF4-FFF2-40B4-BE49-F238E27FC236}">
                <a16:creationId xmlns:a16="http://schemas.microsoft.com/office/drawing/2014/main" id="{6E92DD77-D806-4F6E-99EF-819F0F0F83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00984" y="2672233"/>
            <a:ext cx="914400" cy="914400"/>
          </a:xfrm>
          <a:prstGeom prst="rect">
            <a:avLst/>
          </a:prstGeom>
        </p:spPr>
      </p:pic>
      <p:sp>
        <p:nvSpPr>
          <p:cNvPr id="15" name="Rectangle 14">
            <a:extLst>
              <a:ext uri="{FF2B5EF4-FFF2-40B4-BE49-F238E27FC236}">
                <a16:creationId xmlns:a16="http://schemas.microsoft.com/office/drawing/2014/main" id="{5E5ED296-A16C-444B-B3FE-BEFC883DDA6F}"/>
              </a:ext>
            </a:extLst>
          </p:cNvPr>
          <p:cNvSpPr/>
          <p:nvPr/>
        </p:nvSpPr>
        <p:spPr>
          <a:xfrm>
            <a:off x="7594963" y="2672233"/>
            <a:ext cx="3543069" cy="1077218"/>
          </a:xfrm>
          <a:prstGeom prst="rect">
            <a:avLst/>
          </a:prstGeom>
        </p:spPr>
        <p:txBody>
          <a:bodyPr wrap="square">
            <a:spAutoFit/>
          </a:bodyPr>
          <a:lstStyle/>
          <a:p>
            <a:pPr algn="ctr"/>
            <a:r>
              <a:rPr lang="en-US" sz="1600" dirty="0"/>
              <a:t>Categorized CPCs into equally distributed bins for classification prediction alongside regression predictions.</a:t>
            </a:r>
          </a:p>
        </p:txBody>
      </p:sp>
      <p:sp>
        <p:nvSpPr>
          <p:cNvPr id="16" name="Rectangle 15">
            <a:extLst>
              <a:ext uri="{FF2B5EF4-FFF2-40B4-BE49-F238E27FC236}">
                <a16:creationId xmlns:a16="http://schemas.microsoft.com/office/drawing/2014/main" id="{89967A09-565C-422C-850D-8ACB2D20C67C}"/>
              </a:ext>
            </a:extLst>
          </p:cNvPr>
          <p:cNvSpPr/>
          <p:nvPr/>
        </p:nvSpPr>
        <p:spPr>
          <a:xfrm>
            <a:off x="7929445" y="4670310"/>
            <a:ext cx="3643159" cy="1077218"/>
          </a:xfrm>
          <a:prstGeom prst="rect">
            <a:avLst/>
          </a:prstGeom>
        </p:spPr>
        <p:txBody>
          <a:bodyPr wrap="square">
            <a:spAutoFit/>
          </a:bodyPr>
          <a:lstStyle/>
          <a:p>
            <a:pPr algn="ctr"/>
            <a:r>
              <a:rPr lang="en-US" sz="1600" dirty="0"/>
              <a:t>Trial ensemble and boosted models - </a:t>
            </a:r>
            <a:r>
              <a:rPr lang="en-US" sz="1600" dirty="0" err="1"/>
              <a:t>XGBoost</a:t>
            </a:r>
            <a:r>
              <a:rPr lang="en-US" sz="1600" dirty="0"/>
              <a:t> Linear Ensemble (regression) and </a:t>
            </a:r>
            <a:r>
              <a:rPr lang="en-US" sz="1600" dirty="0" err="1"/>
              <a:t>XGBoost</a:t>
            </a:r>
            <a:r>
              <a:rPr lang="en-US" sz="1600" dirty="0"/>
              <a:t> Tree Ensembles for regression and classification. </a:t>
            </a:r>
          </a:p>
        </p:txBody>
      </p:sp>
      <p:pic>
        <p:nvPicPr>
          <p:cNvPr id="5" name="Graphic 4" descr="Arrow circle">
            <a:extLst>
              <a:ext uri="{FF2B5EF4-FFF2-40B4-BE49-F238E27FC236}">
                <a16:creationId xmlns:a16="http://schemas.microsoft.com/office/drawing/2014/main" id="{E8F9B304-1681-47A8-B9BA-1705210919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00984" y="4688106"/>
            <a:ext cx="914400" cy="914400"/>
          </a:xfrm>
          <a:prstGeom prst="rect">
            <a:avLst/>
          </a:prstGeom>
        </p:spPr>
      </p:pic>
      <p:pic>
        <p:nvPicPr>
          <p:cNvPr id="19" name="Graphic 18" descr="Zoom in">
            <a:extLst>
              <a:ext uri="{FF2B5EF4-FFF2-40B4-BE49-F238E27FC236}">
                <a16:creationId xmlns:a16="http://schemas.microsoft.com/office/drawing/2014/main" id="{D4A06B11-6AFB-4571-B1DD-E9E6292221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2657" y="1922646"/>
            <a:ext cx="914400" cy="914400"/>
          </a:xfrm>
          <a:prstGeom prst="rect">
            <a:avLst/>
          </a:prstGeom>
        </p:spPr>
      </p:pic>
      <p:pic>
        <p:nvPicPr>
          <p:cNvPr id="21" name="Graphic 20" descr="Target">
            <a:extLst>
              <a:ext uri="{FF2B5EF4-FFF2-40B4-BE49-F238E27FC236}">
                <a16:creationId xmlns:a16="http://schemas.microsoft.com/office/drawing/2014/main" id="{0DF254E4-D719-4CF4-A588-331CA0304EB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2657" y="3544979"/>
            <a:ext cx="914400" cy="914400"/>
          </a:xfrm>
          <a:prstGeom prst="rect">
            <a:avLst/>
          </a:prstGeom>
        </p:spPr>
      </p:pic>
      <p:pic>
        <p:nvPicPr>
          <p:cNvPr id="22" name="Graphic 21" descr="Zoom out">
            <a:extLst>
              <a:ext uri="{FF2B5EF4-FFF2-40B4-BE49-F238E27FC236}">
                <a16:creationId xmlns:a16="http://schemas.microsoft.com/office/drawing/2014/main" id="{DC99EDAD-A923-4C75-AA45-77EBE6A1BBD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2657" y="5167312"/>
            <a:ext cx="914400" cy="914400"/>
          </a:xfrm>
          <a:prstGeom prst="rect">
            <a:avLst/>
          </a:prstGeom>
        </p:spPr>
      </p:pic>
    </p:spTree>
    <p:extLst>
      <p:ext uri="{BB962C8B-B14F-4D97-AF65-F5344CB8AC3E}">
        <p14:creationId xmlns:p14="http://schemas.microsoft.com/office/powerpoint/2010/main" val="1655249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5" grpId="0"/>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E8AF4-57FC-4819-B0EC-65985A0F31A5}"/>
              </a:ext>
            </a:extLst>
          </p:cNvPr>
          <p:cNvSpPr>
            <a:spLocks noGrp="1"/>
          </p:cNvSpPr>
          <p:nvPr>
            <p:ph type="title"/>
          </p:nvPr>
        </p:nvSpPr>
        <p:spPr/>
        <p:txBody>
          <a:bodyPr/>
          <a:lstStyle/>
          <a:p>
            <a:r>
              <a:rPr lang="en-US" dirty="0"/>
              <a:t>Final Result</a:t>
            </a:r>
          </a:p>
        </p:txBody>
      </p:sp>
      <p:pic>
        <p:nvPicPr>
          <p:cNvPr id="4" name="Picture 3">
            <a:extLst>
              <a:ext uri="{FF2B5EF4-FFF2-40B4-BE49-F238E27FC236}">
                <a16:creationId xmlns:a16="http://schemas.microsoft.com/office/drawing/2014/main" id="{D2615A20-582D-46D6-AA6A-77D7C57540BC}"/>
              </a:ext>
            </a:extLst>
          </p:cNvPr>
          <p:cNvPicPr/>
          <p:nvPr/>
        </p:nvPicPr>
        <p:blipFill rotWithShape="1">
          <a:blip r:embed="rId2"/>
          <a:srcRect l="10867" t="15178" r="60566" b="66094"/>
          <a:stretch/>
        </p:blipFill>
        <p:spPr bwMode="auto">
          <a:xfrm>
            <a:off x="3683964" y="2740185"/>
            <a:ext cx="5113223" cy="2370109"/>
          </a:xfrm>
          <a:prstGeom prst="rect">
            <a:avLst/>
          </a:prstGeom>
          <a:ln>
            <a:noFill/>
          </a:ln>
          <a:extLst>
            <a:ext uri="{53640926-AAD7-44D8-BBD7-CCE9431645EC}">
              <a14:shadowObscured xmlns:a14="http://schemas.microsoft.com/office/drawing/2010/main"/>
            </a:ext>
          </a:extLst>
        </p:spPr>
      </p:pic>
      <p:sp>
        <p:nvSpPr>
          <p:cNvPr id="6" name="Rectangle 5">
            <a:extLst>
              <a:ext uri="{FF2B5EF4-FFF2-40B4-BE49-F238E27FC236}">
                <a16:creationId xmlns:a16="http://schemas.microsoft.com/office/drawing/2014/main" id="{37037670-A657-4978-B028-97DD6ADBFF67}"/>
              </a:ext>
            </a:extLst>
          </p:cNvPr>
          <p:cNvSpPr/>
          <p:nvPr/>
        </p:nvSpPr>
        <p:spPr>
          <a:xfrm>
            <a:off x="452582" y="1414622"/>
            <a:ext cx="11129818" cy="1200329"/>
          </a:xfrm>
          <a:prstGeom prst="rect">
            <a:avLst/>
          </a:prstGeom>
        </p:spPr>
        <p:txBody>
          <a:bodyPr wrap="square">
            <a:spAutoFit/>
          </a:bodyPr>
          <a:lstStyle/>
          <a:p>
            <a:pPr algn="ctr"/>
            <a:r>
              <a:rPr lang="en-US" dirty="0"/>
              <a:t>Classify or boosted linear ensembles.</a:t>
            </a:r>
          </a:p>
          <a:p>
            <a:pPr algn="ctr"/>
            <a:endParaRPr lang="en-US" dirty="0"/>
          </a:p>
          <a:p>
            <a:pPr algn="ctr"/>
            <a:r>
              <a:rPr lang="en-US" b="1" dirty="0"/>
              <a:t>Classifier</a:t>
            </a:r>
            <a:r>
              <a:rPr lang="en-US" dirty="0"/>
              <a:t> gave 57% accuracy on the categorized CPCs | </a:t>
            </a:r>
            <a:r>
              <a:rPr lang="en-US" b="1" dirty="0"/>
              <a:t>Linear ensembles </a:t>
            </a:r>
            <a:r>
              <a:rPr lang="en-US" dirty="0"/>
              <a:t>provided an R</a:t>
            </a:r>
            <a:r>
              <a:rPr lang="en-US" baseline="30000" dirty="0"/>
              <a:t>2</a:t>
            </a:r>
            <a:r>
              <a:rPr lang="en-US" dirty="0"/>
              <a:t> of .493 on the test dataset. The latter represents a </a:t>
            </a:r>
            <a:r>
              <a:rPr lang="en-US" b="1" dirty="0"/>
              <a:t>1.8X</a:t>
            </a:r>
            <a:r>
              <a:rPr lang="en-US" dirty="0"/>
              <a:t> increase in performance over the best Phase 2.</a:t>
            </a:r>
          </a:p>
        </p:txBody>
      </p:sp>
      <p:sp>
        <p:nvSpPr>
          <p:cNvPr id="7" name="Rectangle 6">
            <a:extLst>
              <a:ext uri="{FF2B5EF4-FFF2-40B4-BE49-F238E27FC236}">
                <a16:creationId xmlns:a16="http://schemas.microsoft.com/office/drawing/2014/main" id="{F840B5D4-E35D-42EB-9CE8-247323CDAE7B}"/>
              </a:ext>
            </a:extLst>
          </p:cNvPr>
          <p:cNvSpPr/>
          <p:nvPr/>
        </p:nvSpPr>
        <p:spPr>
          <a:xfrm>
            <a:off x="8797187" y="4757211"/>
            <a:ext cx="3188372" cy="281231"/>
          </a:xfrm>
          <a:prstGeom prst="rect">
            <a:avLst/>
          </a:prstGeom>
        </p:spPr>
        <p:txBody>
          <a:bodyPr wrap="none">
            <a:spAutoFit/>
          </a:bodyPr>
          <a:lstStyle/>
          <a:p>
            <a:pPr algn="ctr">
              <a:lnSpc>
                <a:spcPct val="107000"/>
              </a:lnSpc>
              <a:spcAft>
                <a:spcPts val="800"/>
              </a:spcAft>
            </a:pPr>
            <a:r>
              <a:rPr lang="en-US" sz="1200" i="1" dirty="0">
                <a:latin typeface="Calibri" panose="020F0502020204030204" pitchFamily="34" charset="0"/>
                <a:ea typeface="SimSun" panose="02010600030101010101" pitchFamily="2" charset="-122"/>
                <a:cs typeface="Calibri" panose="020F0502020204030204" pitchFamily="34" charset="0"/>
              </a:rPr>
              <a:t>Results of </a:t>
            </a:r>
            <a:r>
              <a:rPr lang="en-US" sz="1200" i="1" dirty="0" err="1">
                <a:latin typeface="Calibri" panose="020F0502020204030204" pitchFamily="34" charset="0"/>
                <a:ea typeface="SimSun" panose="02010600030101010101" pitchFamily="2" charset="-122"/>
                <a:cs typeface="Calibri" panose="020F0502020204030204" pitchFamily="34" charset="0"/>
              </a:rPr>
              <a:t>XGBoost</a:t>
            </a:r>
            <a:r>
              <a:rPr lang="en-US" sz="1200" i="1" dirty="0">
                <a:latin typeface="Calibri" panose="020F0502020204030204" pitchFamily="34" charset="0"/>
                <a:ea typeface="SimSun" panose="02010600030101010101" pitchFamily="2" charset="-122"/>
                <a:cs typeface="Calibri" panose="020F0502020204030204" pitchFamily="34" charset="0"/>
              </a:rPr>
              <a:t> Linear Ensemble (Regression)</a:t>
            </a:r>
            <a:endParaRPr lang="en-US" sz="1200" dirty="0">
              <a:latin typeface="Calibri" panose="020F0502020204030204" pitchFamily="34" charset="0"/>
              <a:ea typeface="SimSun" panose="02010600030101010101" pitchFamily="2" charset="-122"/>
              <a:cs typeface="Times New Roman" panose="02020603050405020304" pitchFamily="18" charset="0"/>
            </a:endParaRPr>
          </a:p>
        </p:txBody>
      </p:sp>
      <p:sp>
        <p:nvSpPr>
          <p:cNvPr id="9" name="Rectangle 8">
            <a:extLst>
              <a:ext uri="{FF2B5EF4-FFF2-40B4-BE49-F238E27FC236}">
                <a16:creationId xmlns:a16="http://schemas.microsoft.com/office/drawing/2014/main" id="{F6C194AF-A39F-4B31-90D9-D4B2C956F51C}"/>
              </a:ext>
            </a:extLst>
          </p:cNvPr>
          <p:cNvSpPr/>
          <p:nvPr/>
        </p:nvSpPr>
        <p:spPr>
          <a:xfrm>
            <a:off x="314036" y="5247820"/>
            <a:ext cx="11785600" cy="1477328"/>
          </a:xfrm>
          <a:prstGeom prst="rect">
            <a:avLst/>
          </a:prstGeom>
        </p:spPr>
        <p:txBody>
          <a:bodyPr wrap="square">
            <a:spAutoFit/>
          </a:bodyPr>
          <a:lstStyle/>
          <a:p>
            <a:pPr algn="ctr"/>
            <a:r>
              <a:rPr lang="en-US" dirty="0"/>
              <a:t>Marketers feedback that they can tolerate some inaccuracy in the predictions. Current threshold is set at +/- $0.60.</a:t>
            </a:r>
          </a:p>
          <a:p>
            <a:pPr algn="ctr"/>
            <a:endParaRPr lang="en-US" dirty="0"/>
          </a:p>
          <a:p>
            <a:pPr algn="ctr"/>
            <a:r>
              <a:rPr lang="en-US" dirty="0"/>
              <a:t>We find that the model is suitable for use 65% of the time.</a:t>
            </a:r>
          </a:p>
          <a:p>
            <a:pPr algn="ctr"/>
            <a:endParaRPr lang="en-US" dirty="0"/>
          </a:p>
          <a:p>
            <a:pPr algn="ctr"/>
            <a:r>
              <a:rPr lang="en-US" dirty="0"/>
              <a:t>Increase in RMSE is likely due to the lack of data for larger CPCs. </a:t>
            </a:r>
          </a:p>
        </p:txBody>
      </p:sp>
    </p:spTree>
    <p:extLst>
      <p:ext uri="{BB962C8B-B14F-4D97-AF65-F5344CB8AC3E}">
        <p14:creationId xmlns:p14="http://schemas.microsoft.com/office/powerpoint/2010/main" val="22537790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58DE0B-8C5F-4E42-BCFE-E81E19E4217E}"/>
              </a:ext>
            </a:extLst>
          </p:cNvPr>
          <p:cNvPicPr/>
          <p:nvPr/>
        </p:nvPicPr>
        <p:blipFill rotWithShape="1">
          <a:blip r:embed="rId2"/>
          <a:srcRect l="18965" t="11739" r="18965" b="11739"/>
          <a:stretch/>
        </p:blipFill>
        <p:spPr bwMode="auto">
          <a:xfrm>
            <a:off x="1957820" y="329524"/>
            <a:ext cx="7980795" cy="6028143"/>
          </a:xfrm>
          <a:prstGeom prst="rect">
            <a:avLst/>
          </a:prstGeom>
          <a:ln>
            <a:noFill/>
          </a:ln>
          <a:extLst>
            <a:ext uri="{53640926-AAD7-44D8-BBD7-CCE9431645EC}">
              <a14:shadowObscured xmlns:a14="http://schemas.microsoft.com/office/drawing/2010/main"/>
            </a:ext>
          </a:extLst>
        </p:spPr>
      </p:pic>
      <p:sp>
        <p:nvSpPr>
          <p:cNvPr id="4" name="Rectangle 3">
            <a:extLst>
              <a:ext uri="{FF2B5EF4-FFF2-40B4-BE49-F238E27FC236}">
                <a16:creationId xmlns:a16="http://schemas.microsoft.com/office/drawing/2014/main" id="{4CFA0DC9-93C9-41E9-A265-34609D4F5D0B}"/>
              </a:ext>
            </a:extLst>
          </p:cNvPr>
          <p:cNvSpPr/>
          <p:nvPr/>
        </p:nvSpPr>
        <p:spPr>
          <a:xfrm>
            <a:off x="4188612" y="6077527"/>
            <a:ext cx="3962560" cy="344069"/>
          </a:xfrm>
          <a:prstGeom prst="rect">
            <a:avLst/>
          </a:prstGeom>
        </p:spPr>
        <p:txBody>
          <a:bodyPr wrap="none">
            <a:spAutoFit/>
          </a:bodyPr>
          <a:lstStyle/>
          <a:p>
            <a:pPr algn="ctr">
              <a:lnSpc>
                <a:spcPct val="107000"/>
              </a:lnSpc>
              <a:spcAft>
                <a:spcPts val="800"/>
              </a:spcAft>
            </a:pPr>
            <a:r>
              <a:rPr lang="en-US" sz="1600" i="1" dirty="0">
                <a:latin typeface="Calibri" panose="020F0502020204030204" pitchFamily="34" charset="0"/>
                <a:ea typeface="SimSun" panose="02010600030101010101" pitchFamily="2" charset="-122"/>
                <a:cs typeface="Calibri" panose="020F0502020204030204" pitchFamily="34" charset="0"/>
              </a:rPr>
              <a:t>CPCs and imprecision Thresholds (Regression)</a:t>
            </a:r>
            <a:endParaRPr lang="en-US" sz="1600" dirty="0">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2312125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273D4-A426-4D01-9205-E2E3723BD131}"/>
              </a:ext>
            </a:extLst>
          </p:cNvPr>
          <p:cNvSpPr>
            <a:spLocks noGrp="1"/>
          </p:cNvSpPr>
          <p:nvPr>
            <p:ph type="title"/>
          </p:nvPr>
        </p:nvSpPr>
        <p:spPr/>
        <p:txBody>
          <a:bodyPr/>
          <a:lstStyle/>
          <a:p>
            <a:r>
              <a:rPr lang="en-US" dirty="0"/>
              <a:t>Validation</a:t>
            </a:r>
          </a:p>
        </p:txBody>
      </p:sp>
      <p:sp>
        <p:nvSpPr>
          <p:cNvPr id="3" name="Rectangle 2">
            <a:extLst>
              <a:ext uri="{FF2B5EF4-FFF2-40B4-BE49-F238E27FC236}">
                <a16:creationId xmlns:a16="http://schemas.microsoft.com/office/drawing/2014/main" id="{44E3AE9C-4397-4535-AC96-48AF524AD065}"/>
              </a:ext>
            </a:extLst>
          </p:cNvPr>
          <p:cNvSpPr/>
          <p:nvPr/>
        </p:nvSpPr>
        <p:spPr>
          <a:xfrm>
            <a:off x="949883" y="1375488"/>
            <a:ext cx="10515599" cy="774507"/>
          </a:xfrm>
          <a:prstGeom prst="rect">
            <a:avLst/>
          </a:prstGeom>
        </p:spPr>
        <p:txBody>
          <a:bodyPr wrap="square">
            <a:spAutoFit/>
          </a:bodyPr>
          <a:lstStyle/>
          <a:p>
            <a:pPr algn="ctr">
              <a:lnSpc>
                <a:spcPct val="107000"/>
              </a:lnSpc>
              <a:spcAft>
                <a:spcPts val="800"/>
              </a:spcAft>
            </a:pPr>
            <a:r>
              <a:rPr lang="en-US" dirty="0">
                <a:latin typeface="Calibri" panose="020F0502020204030204" pitchFamily="34" charset="0"/>
                <a:ea typeface="SimSun" panose="02010600030101010101" pitchFamily="2" charset="-122"/>
                <a:cs typeface="Calibri" panose="020F0502020204030204" pitchFamily="34" charset="0"/>
              </a:rPr>
              <a:t>Results from the 10 ads are shown below</a:t>
            </a:r>
          </a:p>
          <a:p>
            <a:pPr algn="ctr">
              <a:lnSpc>
                <a:spcPct val="107000"/>
              </a:lnSpc>
              <a:spcAft>
                <a:spcPts val="800"/>
              </a:spcAft>
            </a:pPr>
            <a:r>
              <a:rPr lang="en-US" dirty="0">
                <a:latin typeface="Calibri" panose="020F0502020204030204" pitchFamily="34" charset="0"/>
                <a:ea typeface="SimSun" panose="02010600030101010101" pitchFamily="2" charset="-122"/>
                <a:cs typeface="Calibri" panose="020F0502020204030204" pitchFamily="34" charset="0"/>
              </a:rPr>
              <a:t>Taken from 10 marketing campaigns spread out in 2019  </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p:txBody>
      </p:sp>
      <p:graphicFrame>
        <p:nvGraphicFramePr>
          <p:cNvPr id="6" name="Table 5">
            <a:extLst>
              <a:ext uri="{FF2B5EF4-FFF2-40B4-BE49-F238E27FC236}">
                <a16:creationId xmlns:a16="http://schemas.microsoft.com/office/drawing/2014/main" id="{A6C757FD-5F1B-4B82-9D87-A1D0BAB22D56}"/>
              </a:ext>
            </a:extLst>
          </p:cNvPr>
          <p:cNvGraphicFramePr>
            <a:graphicFrameLocks noGrp="1"/>
          </p:cNvGraphicFramePr>
          <p:nvPr>
            <p:extLst>
              <p:ext uri="{D42A27DB-BD31-4B8C-83A1-F6EECF244321}">
                <p14:modId xmlns:p14="http://schemas.microsoft.com/office/powerpoint/2010/main" val="4157431932"/>
              </p:ext>
            </p:extLst>
          </p:nvPr>
        </p:nvGraphicFramePr>
        <p:xfrm>
          <a:off x="2447637" y="2198255"/>
          <a:ext cx="7112001" cy="3442594"/>
        </p:xfrm>
        <a:graphic>
          <a:graphicData uri="http://schemas.openxmlformats.org/drawingml/2006/table">
            <a:tbl>
              <a:tblPr firstRow="1" firstCol="1" bandRow="1">
                <a:tableStyleId>{5C22544A-7EE6-4342-B048-85BDC9FD1C3A}</a:tableStyleId>
              </a:tblPr>
              <a:tblGrid>
                <a:gridCol w="1202285">
                  <a:extLst>
                    <a:ext uri="{9D8B030D-6E8A-4147-A177-3AD203B41FA5}">
                      <a16:colId xmlns:a16="http://schemas.microsoft.com/office/drawing/2014/main" val="3241712377"/>
                    </a:ext>
                  </a:extLst>
                </a:gridCol>
                <a:gridCol w="2235058">
                  <a:extLst>
                    <a:ext uri="{9D8B030D-6E8A-4147-A177-3AD203B41FA5}">
                      <a16:colId xmlns:a16="http://schemas.microsoft.com/office/drawing/2014/main" val="185531557"/>
                    </a:ext>
                  </a:extLst>
                </a:gridCol>
                <a:gridCol w="1836502">
                  <a:extLst>
                    <a:ext uri="{9D8B030D-6E8A-4147-A177-3AD203B41FA5}">
                      <a16:colId xmlns:a16="http://schemas.microsoft.com/office/drawing/2014/main" val="2603318495"/>
                    </a:ext>
                  </a:extLst>
                </a:gridCol>
                <a:gridCol w="1838156">
                  <a:extLst>
                    <a:ext uri="{9D8B030D-6E8A-4147-A177-3AD203B41FA5}">
                      <a16:colId xmlns:a16="http://schemas.microsoft.com/office/drawing/2014/main" val="3689829163"/>
                    </a:ext>
                  </a:extLst>
                </a:gridCol>
              </a:tblGrid>
              <a:tr h="426044">
                <a:tc>
                  <a:txBody>
                    <a:bodyPr/>
                    <a:lstStyle/>
                    <a:p>
                      <a:pPr>
                        <a:lnSpc>
                          <a:spcPct val="107000"/>
                        </a:lnSpc>
                        <a:spcAft>
                          <a:spcPts val="0"/>
                        </a:spcAft>
                      </a:pPr>
                      <a:r>
                        <a:rPr lang="en-SG" sz="2000" dirty="0">
                          <a:effectLst/>
                        </a:rPr>
                        <a:t>Campaign #</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en-SG" sz="1800">
                          <a:effectLst/>
                        </a:rPr>
                        <a:t>Cost per unique link click (Actual CPC)</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en-SG" sz="1800" dirty="0">
                          <a:effectLst/>
                        </a:rPr>
                        <a:t>Predicted CPC</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en-SG" sz="1800">
                          <a:effectLst/>
                        </a:rPr>
                        <a:t>Difference</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9746947"/>
                  </a:ext>
                </a:extLst>
              </a:tr>
              <a:tr h="210515">
                <a:tc>
                  <a:txBody>
                    <a:bodyPr/>
                    <a:lstStyle/>
                    <a:p>
                      <a:pPr algn="ctr">
                        <a:lnSpc>
                          <a:spcPct val="107000"/>
                        </a:lnSpc>
                        <a:spcAft>
                          <a:spcPts val="0"/>
                        </a:spcAft>
                      </a:pPr>
                      <a:r>
                        <a:rPr lang="en-SG" sz="1800">
                          <a:effectLst/>
                        </a:rPr>
                        <a:t>112</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r">
                        <a:lnSpc>
                          <a:spcPct val="107000"/>
                        </a:lnSpc>
                        <a:spcAft>
                          <a:spcPts val="0"/>
                        </a:spcAft>
                      </a:pPr>
                      <a:r>
                        <a:rPr lang="en-SG" sz="1800">
                          <a:effectLst/>
                        </a:rPr>
                        <a:t>23.51</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gn="r">
                        <a:lnSpc>
                          <a:spcPct val="107000"/>
                        </a:lnSpc>
                        <a:spcAft>
                          <a:spcPts val="0"/>
                        </a:spcAft>
                      </a:pPr>
                      <a:r>
                        <a:rPr lang="en-SG" sz="1800">
                          <a:effectLst/>
                        </a:rPr>
                        <a:t>11.98257018</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algn="r">
                        <a:lnSpc>
                          <a:spcPct val="107000"/>
                        </a:lnSpc>
                        <a:spcAft>
                          <a:spcPts val="0"/>
                        </a:spcAft>
                      </a:pPr>
                      <a:r>
                        <a:rPr lang="en-SG" sz="1800">
                          <a:effectLst/>
                        </a:rPr>
                        <a:t>-11.5274</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602754545"/>
                  </a:ext>
                </a:extLst>
              </a:tr>
              <a:tr h="210515">
                <a:tc>
                  <a:txBody>
                    <a:bodyPr/>
                    <a:lstStyle/>
                    <a:p>
                      <a:pPr algn="ctr">
                        <a:lnSpc>
                          <a:spcPct val="107000"/>
                        </a:lnSpc>
                        <a:spcAft>
                          <a:spcPts val="0"/>
                        </a:spcAft>
                      </a:pPr>
                      <a:r>
                        <a:rPr lang="en-SG" sz="1800">
                          <a:effectLst/>
                        </a:rPr>
                        <a:t>118</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r">
                        <a:lnSpc>
                          <a:spcPct val="107000"/>
                        </a:lnSpc>
                        <a:spcAft>
                          <a:spcPts val="0"/>
                        </a:spcAft>
                      </a:pPr>
                      <a:r>
                        <a:rPr lang="en-SG" sz="1800">
                          <a:effectLst/>
                        </a:rPr>
                        <a:t>12.33</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gn="r">
                        <a:lnSpc>
                          <a:spcPct val="107000"/>
                        </a:lnSpc>
                        <a:spcAft>
                          <a:spcPts val="0"/>
                        </a:spcAft>
                      </a:pPr>
                      <a:r>
                        <a:rPr lang="en-SG" sz="1800">
                          <a:effectLst/>
                        </a:rPr>
                        <a:t>12.37465873</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algn="r">
                        <a:lnSpc>
                          <a:spcPct val="107000"/>
                        </a:lnSpc>
                        <a:spcAft>
                          <a:spcPts val="0"/>
                        </a:spcAft>
                      </a:pPr>
                      <a:r>
                        <a:rPr lang="en-SG" sz="1800">
                          <a:effectLst/>
                        </a:rPr>
                        <a:t>0.044659</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617329377"/>
                  </a:ext>
                </a:extLst>
              </a:tr>
              <a:tr h="210515">
                <a:tc>
                  <a:txBody>
                    <a:bodyPr/>
                    <a:lstStyle/>
                    <a:p>
                      <a:pPr algn="ctr">
                        <a:lnSpc>
                          <a:spcPct val="107000"/>
                        </a:lnSpc>
                        <a:spcAft>
                          <a:spcPts val="0"/>
                        </a:spcAft>
                      </a:pPr>
                      <a:r>
                        <a:rPr lang="en-SG" sz="1800">
                          <a:effectLst/>
                        </a:rPr>
                        <a:t>119</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r">
                        <a:lnSpc>
                          <a:spcPct val="107000"/>
                        </a:lnSpc>
                        <a:spcAft>
                          <a:spcPts val="0"/>
                        </a:spcAft>
                      </a:pPr>
                      <a:r>
                        <a:rPr lang="en-SG" sz="1800">
                          <a:effectLst/>
                        </a:rPr>
                        <a:t>13.51</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gn="r">
                        <a:lnSpc>
                          <a:spcPct val="107000"/>
                        </a:lnSpc>
                        <a:spcAft>
                          <a:spcPts val="0"/>
                        </a:spcAft>
                      </a:pPr>
                      <a:r>
                        <a:rPr lang="en-SG" sz="1800">
                          <a:effectLst/>
                        </a:rPr>
                        <a:t>6.964873139</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algn="r">
                        <a:lnSpc>
                          <a:spcPct val="107000"/>
                        </a:lnSpc>
                        <a:spcAft>
                          <a:spcPts val="0"/>
                        </a:spcAft>
                      </a:pPr>
                      <a:r>
                        <a:rPr lang="en-SG" sz="1800">
                          <a:effectLst/>
                        </a:rPr>
                        <a:t>-6.54513</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1348799036"/>
                  </a:ext>
                </a:extLst>
              </a:tr>
              <a:tr h="210515">
                <a:tc>
                  <a:txBody>
                    <a:bodyPr/>
                    <a:lstStyle/>
                    <a:p>
                      <a:pPr algn="ctr">
                        <a:lnSpc>
                          <a:spcPct val="107000"/>
                        </a:lnSpc>
                        <a:spcAft>
                          <a:spcPts val="0"/>
                        </a:spcAft>
                      </a:pPr>
                      <a:r>
                        <a:rPr lang="en-SG" sz="1800">
                          <a:effectLst/>
                        </a:rPr>
                        <a:t>133</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r">
                        <a:lnSpc>
                          <a:spcPct val="107000"/>
                        </a:lnSpc>
                        <a:spcAft>
                          <a:spcPts val="0"/>
                        </a:spcAft>
                      </a:pPr>
                      <a:r>
                        <a:rPr lang="en-SG" sz="1800">
                          <a:effectLst/>
                        </a:rPr>
                        <a:t>8.95</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gn="r">
                        <a:lnSpc>
                          <a:spcPct val="107000"/>
                        </a:lnSpc>
                        <a:spcAft>
                          <a:spcPts val="0"/>
                        </a:spcAft>
                      </a:pPr>
                      <a:r>
                        <a:rPr lang="en-SG" sz="1800">
                          <a:effectLst/>
                        </a:rPr>
                        <a:t>5.308738358</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algn="r">
                        <a:lnSpc>
                          <a:spcPct val="107000"/>
                        </a:lnSpc>
                        <a:spcAft>
                          <a:spcPts val="0"/>
                        </a:spcAft>
                      </a:pPr>
                      <a:r>
                        <a:rPr lang="en-SG" sz="1800">
                          <a:effectLst/>
                        </a:rPr>
                        <a:t>-3.64126</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4044825315"/>
                  </a:ext>
                </a:extLst>
              </a:tr>
              <a:tr h="210515">
                <a:tc>
                  <a:txBody>
                    <a:bodyPr/>
                    <a:lstStyle/>
                    <a:p>
                      <a:pPr algn="ctr">
                        <a:lnSpc>
                          <a:spcPct val="107000"/>
                        </a:lnSpc>
                        <a:spcAft>
                          <a:spcPts val="0"/>
                        </a:spcAft>
                      </a:pPr>
                      <a:r>
                        <a:rPr lang="en-SG" sz="1800">
                          <a:effectLst/>
                        </a:rPr>
                        <a:t>134</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r">
                        <a:lnSpc>
                          <a:spcPct val="107000"/>
                        </a:lnSpc>
                        <a:spcAft>
                          <a:spcPts val="0"/>
                        </a:spcAft>
                      </a:pPr>
                      <a:r>
                        <a:rPr lang="en-SG" sz="1800">
                          <a:effectLst/>
                        </a:rPr>
                        <a:t>5.66</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gn="r">
                        <a:lnSpc>
                          <a:spcPct val="107000"/>
                        </a:lnSpc>
                        <a:spcAft>
                          <a:spcPts val="0"/>
                        </a:spcAft>
                      </a:pPr>
                      <a:r>
                        <a:rPr lang="en-SG" sz="1800">
                          <a:effectLst/>
                        </a:rPr>
                        <a:t>5.869095793</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algn="r">
                        <a:lnSpc>
                          <a:spcPct val="107000"/>
                        </a:lnSpc>
                        <a:spcAft>
                          <a:spcPts val="0"/>
                        </a:spcAft>
                      </a:pPr>
                      <a:r>
                        <a:rPr lang="en-SG" sz="1800">
                          <a:effectLst/>
                        </a:rPr>
                        <a:t>0.209096</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452932522"/>
                  </a:ext>
                </a:extLst>
              </a:tr>
              <a:tr h="210515">
                <a:tc>
                  <a:txBody>
                    <a:bodyPr/>
                    <a:lstStyle/>
                    <a:p>
                      <a:pPr algn="ctr">
                        <a:lnSpc>
                          <a:spcPct val="107000"/>
                        </a:lnSpc>
                        <a:spcAft>
                          <a:spcPts val="0"/>
                        </a:spcAft>
                      </a:pPr>
                      <a:r>
                        <a:rPr lang="en-SG" sz="1800">
                          <a:effectLst/>
                        </a:rPr>
                        <a:t>3409</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r">
                        <a:lnSpc>
                          <a:spcPct val="107000"/>
                        </a:lnSpc>
                        <a:spcAft>
                          <a:spcPts val="0"/>
                        </a:spcAft>
                      </a:pPr>
                      <a:r>
                        <a:rPr lang="en-SG" sz="1800">
                          <a:effectLst/>
                        </a:rPr>
                        <a:t>0.14</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gn="r">
                        <a:lnSpc>
                          <a:spcPct val="107000"/>
                        </a:lnSpc>
                        <a:spcAft>
                          <a:spcPts val="0"/>
                        </a:spcAft>
                      </a:pPr>
                      <a:r>
                        <a:rPr lang="en-SG" sz="1800">
                          <a:effectLst/>
                        </a:rPr>
                        <a:t>0.254500537</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algn="r">
                        <a:lnSpc>
                          <a:spcPct val="107000"/>
                        </a:lnSpc>
                        <a:spcAft>
                          <a:spcPts val="0"/>
                        </a:spcAft>
                      </a:pPr>
                      <a:r>
                        <a:rPr lang="en-SG" sz="1800">
                          <a:effectLst/>
                        </a:rPr>
                        <a:t>0.114501</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897191762"/>
                  </a:ext>
                </a:extLst>
              </a:tr>
              <a:tr h="210515">
                <a:tc>
                  <a:txBody>
                    <a:bodyPr/>
                    <a:lstStyle/>
                    <a:p>
                      <a:pPr algn="ctr">
                        <a:lnSpc>
                          <a:spcPct val="107000"/>
                        </a:lnSpc>
                        <a:spcAft>
                          <a:spcPts val="0"/>
                        </a:spcAft>
                      </a:pPr>
                      <a:r>
                        <a:rPr lang="en-SG" sz="1800">
                          <a:effectLst/>
                        </a:rPr>
                        <a:t>3410</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r">
                        <a:lnSpc>
                          <a:spcPct val="107000"/>
                        </a:lnSpc>
                        <a:spcAft>
                          <a:spcPts val="0"/>
                        </a:spcAft>
                      </a:pPr>
                      <a:r>
                        <a:rPr lang="en-SG" sz="1800">
                          <a:effectLst/>
                        </a:rPr>
                        <a:t>0.22</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gn="r">
                        <a:lnSpc>
                          <a:spcPct val="107000"/>
                        </a:lnSpc>
                        <a:spcAft>
                          <a:spcPts val="0"/>
                        </a:spcAft>
                      </a:pPr>
                      <a:r>
                        <a:rPr lang="en-SG" sz="1800">
                          <a:effectLst/>
                        </a:rPr>
                        <a:t>0.245758997</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algn="r">
                        <a:lnSpc>
                          <a:spcPct val="107000"/>
                        </a:lnSpc>
                        <a:spcAft>
                          <a:spcPts val="0"/>
                        </a:spcAft>
                      </a:pPr>
                      <a:r>
                        <a:rPr lang="en-SG" sz="1800">
                          <a:effectLst/>
                        </a:rPr>
                        <a:t>0.025759</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823804034"/>
                  </a:ext>
                </a:extLst>
              </a:tr>
              <a:tr h="210515">
                <a:tc>
                  <a:txBody>
                    <a:bodyPr/>
                    <a:lstStyle/>
                    <a:p>
                      <a:pPr algn="ctr">
                        <a:lnSpc>
                          <a:spcPct val="107000"/>
                        </a:lnSpc>
                        <a:spcAft>
                          <a:spcPts val="0"/>
                        </a:spcAft>
                      </a:pPr>
                      <a:r>
                        <a:rPr lang="en-SG" sz="1800">
                          <a:effectLst/>
                        </a:rPr>
                        <a:t>3411</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r">
                        <a:lnSpc>
                          <a:spcPct val="107000"/>
                        </a:lnSpc>
                        <a:spcAft>
                          <a:spcPts val="0"/>
                        </a:spcAft>
                      </a:pPr>
                      <a:r>
                        <a:rPr lang="en-SG" sz="1800">
                          <a:effectLst/>
                        </a:rPr>
                        <a:t>0.19</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gn="r">
                        <a:lnSpc>
                          <a:spcPct val="107000"/>
                        </a:lnSpc>
                        <a:spcAft>
                          <a:spcPts val="0"/>
                        </a:spcAft>
                      </a:pPr>
                      <a:r>
                        <a:rPr lang="en-SG" sz="1800">
                          <a:effectLst/>
                        </a:rPr>
                        <a:t>0.214330371</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algn="r">
                        <a:lnSpc>
                          <a:spcPct val="107000"/>
                        </a:lnSpc>
                        <a:spcAft>
                          <a:spcPts val="0"/>
                        </a:spcAft>
                      </a:pPr>
                      <a:r>
                        <a:rPr lang="en-SG" sz="1800">
                          <a:effectLst/>
                        </a:rPr>
                        <a:t>0.02433</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1419451408"/>
                  </a:ext>
                </a:extLst>
              </a:tr>
              <a:tr h="210515">
                <a:tc>
                  <a:txBody>
                    <a:bodyPr/>
                    <a:lstStyle/>
                    <a:p>
                      <a:pPr algn="ctr">
                        <a:lnSpc>
                          <a:spcPct val="107000"/>
                        </a:lnSpc>
                        <a:spcAft>
                          <a:spcPts val="0"/>
                        </a:spcAft>
                      </a:pPr>
                      <a:r>
                        <a:rPr lang="en-SG" sz="1800">
                          <a:effectLst/>
                        </a:rPr>
                        <a:t>3412</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r">
                        <a:lnSpc>
                          <a:spcPct val="107000"/>
                        </a:lnSpc>
                        <a:spcAft>
                          <a:spcPts val="0"/>
                        </a:spcAft>
                      </a:pPr>
                      <a:r>
                        <a:rPr lang="en-SG" sz="1800">
                          <a:effectLst/>
                        </a:rPr>
                        <a:t>0.3</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gn="r">
                        <a:lnSpc>
                          <a:spcPct val="107000"/>
                        </a:lnSpc>
                        <a:spcAft>
                          <a:spcPts val="0"/>
                        </a:spcAft>
                      </a:pPr>
                      <a:r>
                        <a:rPr lang="en-SG" sz="1800">
                          <a:effectLst/>
                        </a:rPr>
                        <a:t>0.26010577</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algn="r">
                        <a:lnSpc>
                          <a:spcPct val="107000"/>
                        </a:lnSpc>
                        <a:spcAft>
                          <a:spcPts val="0"/>
                        </a:spcAft>
                      </a:pPr>
                      <a:r>
                        <a:rPr lang="en-SG" sz="1800">
                          <a:effectLst/>
                        </a:rPr>
                        <a:t>-0.03989</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526614806"/>
                  </a:ext>
                </a:extLst>
              </a:tr>
              <a:tr h="210515">
                <a:tc>
                  <a:txBody>
                    <a:bodyPr/>
                    <a:lstStyle/>
                    <a:p>
                      <a:pPr algn="ctr">
                        <a:lnSpc>
                          <a:spcPct val="107000"/>
                        </a:lnSpc>
                        <a:spcAft>
                          <a:spcPts val="0"/>
                        </a:spcAft>
                      </a:pPr>
                      <a:r>
                        <a:rPr lang="en-SG" sz="1800">
                          <a:effectLst/>
                        </a:rPr>
                        <a:t>3413</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r">
                        <a:lnSpc>
                          <a:spcPct val="107000"/>
                        </a:lnSpc>
                        <a:spcAft>
                          <a:spcPts val="0"/>
                        </a:spcAft>
                      </a:pPr>
                      <a:r>
                        <a:rPr lang="en-SG" sz="1800">
                          <a:effectLst/>
                        </a:rPr>
                        <a:t>0.25</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gn="r">
                        <a:lnSpc>
                          <a:spcPct val="107000"/>
                        </a:lnSpc>
                        <a:spcAft>
                          <a:spcPts val="0"/>
                        </a:spcAft>
                      </a:pPr>
                      <a:r>
                        <a:rPr lang="en-SG" sz="1800" dirty="0">
                          <a:effectLst/>
                        </a:rPr>
                        <a:t>0.214330371</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algn="r">
                        <a:lnSpc>
                          <a:spcPct val="107000"/>
                        </a:lnSpc>
                        <a:spcAft>
                          <a:spcPts val="0"/>
                        </a:spcAft>
                      </a:pPr>
                      <a:r>
                        <a:rPr lang="en-SG" sz="1800" dirty="0">
                          <a:effectLst/>
                        </a:rPr>
                        <a:t>-0.03567</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26838101"/>
                  </a:ext>
                </a:extLst>
              </a:tr>
            </a:tbl>
          </a:graphicData>
        </a:graphic>
      </p:graphicFrame>
      <p:sp>
        <p:nvSpPr>
          <p:cNvPr id="9" name="Rectangle 8">
            <a:extLst>
              <a:ext uri="{FF2B5EF4-FFF2-40B4-BE49-F238E27FC236}">
                <a16:creationId xmlns:a16="http://schemas.microsoft.com/office/drawing/2014/main" id="{324FF36E-4E71-4EAC-8C17-08D9010AC952}"/>
              </a:ext>
            </a:extLst>
          </p:cNvPr>
          <p:cNvSpPr/>
          <p:nvPr/>
        </p:nvSpPr>
        <p:spPr>
          <a:xfrm>
            <a:off x="838200" y="5825332"/>
            <a:ext cx="10515600" cy="923330"/>
          </a:xfrm>
          <a:prstGeom prst="rect">
            <a:avLst/>
          </a:prstGeom>
        </p:spPr>
        <p:txBody>
          <a:bodyPr wrap="square">
            <a:spAutoFit/>
          </a:bodyPr>
          <a:lstStyle/>
          <a:p>
            <a:pPr algn="ctr"/>
            <a:r>
              <a:rPr lang="en-US" dirty="0"/>
              <a:t>RMSE: 4.34 </a:t>
            </a:r>
          </a:p>
          <a:p>
            <a:pPr algn="ctr"/>
            <a:r>
              <a:rPr lang="en-US" dirty="0"/>
              <a:t>R</a:t>
            </a:r>
            <a:r>
              <a:rPr lang="en-US" baseline="30000" dirty="0"/>
              <a:t>2</a:t>
            </a:r>
            <a:r>
              <a:rPr lang="en-US" dirty="0"/>
              <a:t>: 0.84</a:t>
            </a:r>
          </a:p>
          <a:p>
            <a:pPr algn="ctr"/>
            <a:r>
              <a:rPr lang="en-US" dirty="0"/>
              <a:t>About 70% of this test’s results is within +/- $0.60 threshold</a:t>
            </a:r>
          </a:p>
        </p:txBody>
      </p:sp>
    </p:spTree>
    <p:extLst>
      <p:ext uri="{BB962C8B-B14F-4D97-AF65-F5344CB8AC3E}">
        <p14:creationId xmlns:p14="http://schemas.microsoft.com/office/powerpoint/2010/main" val="9684828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C8696C-0BE3-4C11-A6B2-E2E59A915FB1}"/>
              </a:ext>
            </a:extLst>
          </p:cNvPr>
          <p:cNvSpPr>
            <a:spLocks noGrp="1"/>
          </p:cNvSpPr>
          <p:nvPr>
            <p:ph type="title"/>
          </p:nvPr>
        </p:nvSpPr>
        <p:spPr>
          <a:xfrm>
            <a:off x="838200" y="365125"/>
            <a:ext cx="10515600" cy="1325563"/>
          </a:xfrm>
        </p:spPr>
        <p:txBody>
          <a:bodyPr/>
          <a:lstStyle/>
          <a:p>
            <a:r>
              <a:rPr lang="en-US" dirty="0"/>
              <a:t>Findings &amp; Recommendations</a:t>
            </a:r>
          </a:p>
        </p:txBody>
      </p:sp>
      <p:sp>
        <p:nvSpPr>
          <p:cNvPr id="5" name="Rectangle 4">
            <a:extLst>
              <a:ext uri="{FF2B5EF4-FFF2-40B4-BE49-F238E27FC236}">
                <a16:creationId xmlns:a16="http://schemas.microsoft.com/office/drawing/2014/main" id="{78FCFFA9-FCBC-44E8-8459-7D3B81BA6613}"/>
              </a:ext>
            </a:extLst>
          </p:cNvPr>
          <p:cNvSpPr/>
          <p:nvPr/>
        </p:nvSpPr>
        <p:spPr>
          <a:xfrm>
            <a:off x="2165684" y="3205077"/>
            <a:ext cx="8749365" cy="2585323"/>
          </a:xfrm>
          <a:prstGeom prst="rect">
            <a:avLst/>
          </a:prstGeom>
        </p:spPr>
        <p:txBody>
          <a:bodyPr wrap="square">
            <a:spAutoFit/>
          </a:bodyPr>
          <a:lstStyle/>
          <a:p>
            <a:pPr marL="285750" indent="-285750">
              <a:buFont typeface="Arial" panose="020B0604020202020204" pitchFamily="34" charset="0"/>
              <a:buChar char="•"/>
            </a:pPr>
            <a:r>
              <a:rPr lang="en-US" dirty="0"/>
              <a:t>Predict on Clicks instead of CPC. Use estimated Reach from Facebook as a variable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Make the distinction between text used in ad headlines over body copy.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Refine the text mining approach. Use phrases or co-occurrences instead of just tokens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Partition the dataset by campaign objectives and run the model accordingly.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Include a simulation module such that end users can input parameters without help</a:t>
            </a:r>
          </a:p>
        </p:txBody>
      </p:sp>
      <p:sp>
        <p:nvSpPr>
          <p:cNvPr id="8" name="Rectangle 7">
            <a:extLst>
              <a:ext uri="{FF2B5EF4-FFF2-40B4-BE49-F238E27FC236}">
                <a16:creationId xmlns:a16="http://schemas.microsoft.com/office/drawing/2014/main" id="{A1264511-7EAC-4444-90DD-16E5FF1FE257}"/>
              </a:ext>
            </a:extLst>
          </p:cNvPr>
          <p:cNvSpPr/>
          <p:nvPr/>
        </p:nvSpPr>
        <p:spPr>
          <a:xfrm>
            <a:off x="558799" y="1719250"/>
            <a:ext cx="11035146" cy="369332"/>
          </a:xfrm>
          <a:prstGeom prst="rect">
            <a:avLst/>
          </a:prstGeom>
        </p:spPr>
        <p:txBody>
          <a:bodyPr wrap="square">
            <a:spAutoFit/>
          </a:bodyPr>
          <a:lstStyle/>
          <a:p>
            <a:pPr algn="ctr"/>
            <a:r>
              <a:rPr lang="en-US" b="1" dirty="0"/>
              <a:t>The biggest performance boost came from text mining the ads.</a:t>
            </a:r>
          </a:p>
        </p:txBody>
      </p:sp>
      <p:pic>
        <p:nvPicPr>
          <p:cNvPr id="4" name="Graphic 3" descr="Excavator">
            <a:extLst>
              <a:ext uri="{FF2B5EF4-FFF2-40B4-BE49-F238E27FC236}">
                <a16:creationId xmlns:a16="http://schemas.microsoft.com/office/drawing/2014/main" id="{B8A53C26-9FDE-4885-A62A-98405F2EC7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7079" y="1445862"/>
            <a:ext cx="914400" cy="914400"/>
          </a:xfrm>
          <a:prstGeom prst="rect">
            <a:avLst/>
          </a:prstGeom>
        </p:spPr>
      </p:pic>
      <p:pic>
        <p:nvPicPr>
          <p:cNvPr id="10" name="Graphic 9" descr="Playbook">
            <a:extLst>
              <a:ext uri="{FF2B5EF4-FFF2-40B4-BE49-F238E27FC236}">
                <a16:creationId xmlns:a16="http://schemas.microsoft.com/office/drawing/2014/main" id="{34581E6D-44F7-41CB-9964-7C72872F5F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8799" y="3602854"/>
            <a:ext cx="1404755" cy="1404755"/>
          </a:xfrm>
          <a:prstGeom prst="rect">
            <a:avLst/>
          </a:prstGeom>
        </p:spPr>
      </p:pic>
    </p:spTree>
    <p:extLst>
      <p:ext uri="{BB962C8B-B14F-4D97-AF65-F5344CB8AC3E}">
        <p14:creationId xmlns:p14="http://schemas.microsoft.com/office/powerpoint/2010/main" val="319036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A9356CA3-17A6-411F-9E8F-584916728012}"/>
              </a:ext>
            </a:extLst>
          </p:cNvPr>
          <p:cNvSpPr>
            <a:spLocks noGrp="1"/>
          </p:cNvSpPr>
          <p:nvPr>
            <p:ph idx="1"/>
          </p:nvPr>
        </p:nvSpPr>
        <p:spPr>
          <a:xfrm>
            <a:off x="638175" y="738188"/>
            <a:ext cx="10715625" cy="5438775"/>
          </a:xfrm>
        </p:spPr>
        <p:txBody>
          <a:bodyPr anchor="ctr"/>
          <a:lstStyle/>
          <a:p>
            <a:pPr marL="0" indent="0" algn="ctr">
              <a:buNone/>
            </a:pPr>
            <a:r>
              <a:rPr lang="en-AU" b="1" dirty="0"/>
              <a:t>Problem Domain Overview</a:t>
            </a:r>
          </a:p>
          <a:p>
            <a:pPr marL="0" indent="0" algn="ctr">
              <a:buNone/>
            </a:pPr>
            <a:r>
              <a:rPr lang="en-AU" b="1" dirty="0"/>
              <a:t>System / Project Description</a:t>
            </a:r>
          </a:p>
          <a:p>
            <a:pPr marL="0" indent="0" algn="ctr">
              <a:buNone/>
            </a:pPr>
            <a:r>
              <a:rPr lang="en-AU" b="1" dirty="0"/>
              <a:t>Results</a:t>
            </a:r>
          </a:p>
          <a:p>
            <a:pPr marL="0" indent="0" algn="ctr">
              <a:buNone/>
            </a:pPr>
            <a:r>
              <a:rPr lang="en-AU" b="1" dirty="0"/>
              <a:t>Benefits</a:t>
            </a:r>
          </a:p>
          <a:p>
            <a:pPr marL="0" indent="0" algn="ctr">
              <a:buNone/>
            </a:pPr>
            <a:r>
              <a:rPr lang="en-AU" b="1" dirty="0"/>
              <a:t>Demo</a:t>
            </a:r>
          </a:p>
          <a:p>
            <a:pPr marL="0" indent="0" algn="ctr">
              <a:buNone/>
            </a:pPr>
            <a:r>
              <a:rPr lang="en-AU" b="1" dirty="0"/>
              <a:t>Q&amp;A</a:t>
            </a:r>
          </a:p>
        </p:txBody>
      </p:sp>
    </p:spTree>
    <p:extLst>
      <p:ext uri="{BB962C8B-B14F-4D97-AF65-F5344CB8AC3E}">
        <p14:creationId xmlns:p14="http://schemas.microsoft.com/office/powerpoint/2010/main" val="37502167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C8696C-0BE3-4C11-A6B2-E2E59A915FB1}"/>
              </a:ext>
            </a:extLst>
          </p:cNvPr>
          <p:cNvSpPr>
            <a:spLocks noGrp="1"/>
          </p:cNvSpPr>
          <p:nvPr>
            <p:ph type="title"/>
          </p:nvPr>
        </p:nvSpPr>
        <p:spPr>
          <a:xfrm>
            <a:off x="838200" y="365125"/>
            <a:ext cx="10515600" cy="1325563"/>
          </a:xfrm>
        </p:spPr>
        <p:txBody>
          <a:bodyPr/>
          <a:lstStyle/>
          <a:p>
            <a:r>
              <a:rPr lang="en-US" dirty="0"/>
              <a:t>Limitations</a:t>
            </a:r>
          </a:p>
        </p:txBody>
      </p:sp>
      <p:sp>
        <p:nvSpPr>
          <p:cNvPr id="7" name="Rectangle 6">
            <a:extLst>
              <a:ext uri="{FF2B5EF4-FFF2-40B4-BE49-F238E27FC236}">
                <a16:creationId xmlns:a16="http://schemas.microsoft.com/office/drawing/2014/main" id="{05FA4316-15F1-4A5B-879B-27FD164235C9}"/>
              </a:ext>
            </a:extLst>
          </p:cNvPr>
          <p:cNvSpPr/>
          <p:nvPr/>
        </p:nvSpPr>
        <p:spPr>
          <a:xfrm>
            <a:off x="2012179" y="1921694"/>
            <a:ext cx="3570474" cy="4247317"/>
          </a:xfrm>
          <a:prstGeom prst="rect">
            <a:avLst/>
          </a:prstGeom>
        </p:spPr>
        <p:txBody>
          <a:bodyPr wrap="square">
            <a:spAutoFit/>
          </a:bodyPr>
          <a:lstStyle/>
          <a:p>
            <a:r>
              <a:rPr lang="en-US" dirty="0"/>
              <a:t>As our dataset grows larger, we expect that the current model will miss out on objects in images and rare targeting parameters</a:t>
            </a:r>
          </a:p>
          <a:p>
            <a:endParaRPr lang="en-US" dirty="0"/>
          </a:p>
          <a:p>
            <a:endParaRPr lang="en-US" dirty="0"/>
          </a:p>
          <a:p>
            <a:endParaRPr lang="en-US" dirty="0"/>
          </a:p>
          <a:p>
            <a:r>
              <a:rPr lang="en-US" dirty="0"/>
              <a:t>Current training dataset only uses a subset of Facebook’s available options. </a:t>
            </a:r>
          </a:p>
          <a:p>
            <a:endParaRPr lang="en-US" dirty="0"/>
          </a:p>
          <a:p>
            <a:endParaRPr lang="en-US" dirty="0"/>
          </a:p>
          <a:p>
            <a:endParaRPr lang="en-US" dirty="0"/>
          </a:p>
          <a:p>
            <a:r>
              <a:rPr lang="en-US" dirty="0"/>
              <a:t>Model will need to be retrained regularly. </a:t>
            </a:r>
          </a:p>
        </p:txBody>
      </p:sp>
      <p:pic>
        <p:nvPicPr>
          <p:cNvPr id="6" name="Graphic 5" descr="Lightbulb and gear">
            <a:extLst>
              <a:ext uri="{FF2B5EF4-FFF2-40B4-BE49-F238E27FC236}">
                <a16:creationId xmlns:a16="http://schemas.microsoft.com/office/drawing/2014/main" id="{2DD6286D-11E4-46F7-897E-91D20B4CA6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0398" y="3425147"/>
            <a:ext cx="1043133" cy="1078819"/>
          </a:xfrm>
          <a:prstGeom prst="rect">
            <a:avLst/>
          </a:prstGeom>
        </p:spPr>
      </p:pic>
      <p:pic>
        <p:nvPicPr>
          <p:cNvPr id="11" name="Graphic 10" descr="Recycle sign">
            <a:extLst>
              <a:ext uri="{FF2B5EF4-FFF2-40B4-BE49-F238E27FC236}">
                <a16:creationId xmlns:a16="http://schemas.microsoft.com/office/drawing/2014/main" id="{4AA85139-192A-4DCC-904A-21A0DDEFC41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8200" y="5025436"/>
            <a:ext cx="947531" cy="979946"/>
          </a:xfrm>
          <a:prstGeom prst="rect">
            <a:avLst/>
          </a:prstGeom>
        </p:spPr>
      </p:pic>
      <p:pic>
        <p:nvPicPr>
          <p:cNvPr id="13" name="Graphic 12" descr="Help">
            <a:extLst>
              <a:ext uri="{FF2B5EF4-FFF2-40B4-BE49-F238E27FC236}">
                <a16:creationId xmlns:a16="http://schemas.microsoft.com/office/drawing/2014/main" id="{7725CFD1-BBD3-4F31-A0FD-6E68A35219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8200" y="1824859"/>
            <a:ext cx="1043133" cy="1078819"/>
          </a:xfrm>
          <a:prstGeom prst="rect">
            <a:avLst/>
          </a:prstGeom>
        </p:spPr>
      </p:pic>
      <p:sp>
        <p:nvSpPr>
          <p:cNvPr id="14" name="Rectangle 13">
            <a:extLst>
              <a:ext uri="{FF2B5EF4-FFF2-40B4-BE49-F238E27FC236}">
                <a16:creationId xmlns:a16="http://schemas.microsoft.com/office/drawing/2014/main" id="{98D76844-0D76-4B7F-930F-0021260D23CA}"/>
              </a:ext>
            </a:extLst>
          </p:cNvPr>
          <p:cNvSpPr/>
          <p:nvPr/>
        </p:nvSpPr>
        <p:spPr>
          <a:xfrm>
            <a:off x="7224735" y="1921694"/>
            <a:ext cx="4359746" cy="3970318"/>
          </a:xfrm>
          <a:prstGeom prst="rect">
            <a:avLst/>
          </a:prstGeom>
        </p:spPr>
        <p:txBody>
          <a:bodyPr wrap="square">
            <a:spAutoFit/>
          </a:bodyPr>
          <a:lstStyle/>
          <a:p>
            <a:r>
              <a:rPr lang="en-US" dirty="0"/>
              <a:t>Encompasses certain creative and industrial biases.</a:t>
            </a:r>
          </a:p>
          <a:p>
            <a:endParaRPr lang="en-US" dirty="0"/>
          </a:p>
          <a:p>
            <a:endParaRPr lang="en-US" dirty="0"/>
          </a:p>
          <a:p>
            <a:endParaRPr lang="en-US" dirty="0"/>
          </a:p>
          <a:p>
            <a:endParaRPr lang="en-US" dirty="0"/>
          </a:p>
          <a:p>
            <a:endParaRPr lang="en-US" dirty="0"/>
          </a:p>
          <a:p>
            <a:r>
              <a:rPr lang="en-US" dirty="0"/>
              <a:t>CPC distribution of the dataset is skewed towards lower values.</a:t>
            </a:r>
          </a:p>
          <a:p>
            <a:endParaRPr lang="en-US" dirty="0"/>
          </a:p>
          <a:p>
            <a:endParaRPr lang="en-US" dirty="0"/>
          </a:p>
          <a:p>
            <a:endParaRPr lang="en-US" dirty="0"/>
          </a:p>
          <a:p>
            <a:r>
              <a:rPr lang="en-US" dirty="0"/>
              <a:t>Mis-prediction of novel ads or ads that are not well represented for certain industries. </a:t>
            </a:r>
          </a:p>
        </p:txBody>
      </p:sp>
      <p:pic>
        <p:nvPicPr>
          <p:cNvPr id="16" name="Graphic 15" descr="Subtitles">
            <a:extLst>
              <a:ext uri="{FF2B5EF4-FFF2-40B4-BE49-F238E27FC236}">
                <a16:creationId xmlns:a16="http://schemas.microsoft.com/office/drawing/2014/main" id="{CDE04DDF-DDC6-479C-B473-AA5E0CDEDAC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20822" y="1826665"/>
            <a:ext cx="1075205" cy="1075205"/>
          </a:xfrm>
          <a:prstGeom prst="rect">
            <a:avLst/>
          </a:prstGeom>
        </p:spPr>
      </p:pic>
      <p:pic>
        <p:nvPicPr>
          <p:cNvPr id="18" name="Graphic 17" descr="Bar graph with downward trend">
            <a:extLst>
              <a:ext uri="{FF2B5EF4-FFF2-40B4-BE49-F238E27FC236}">
                <a16:creationId xmlns:a16="http://schemas.microsoft.com/office/drawing/2014/main" id="{94C8B52F-D2D1-4639-92D9-3EF4F09D9EA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001224" y="3594544"/>
            <a:ext cx="914400" cy="914400"/>
          </a:xfrm>
          <a:prstGeom prst="rect">
            <a:avLst/>
          </a:prstGeom>
        </p:spPr>
      </p:pic>
      <p:pic>
        <p:nvPicPr>
          <p:cNvPr id="20" name="Graphic 19" descr="Drama">
            <a:extLst>
              <a:ext uri="{FF2B5EF4-FFF2-40B4-BE49-F238E27FC236}">
                <a16:creationId xmlns:a16="http://schemas.microsoft.com/office/drawing/2014/main" id="{D59F4A96-E0F0-41E5-8AEE-D1BED11AD4D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42562" y="5090982"/>
            <a:ext cx="914400" cy="914400"/>
          </a:xfrm>
          <a:prstGeom prst="rect">
            <a:avLst/>
          </a:prstGeom>
        </p:spPr>
      </p:pic>
    </p:spTree>
    <p:extLst>
      <p:ext uri="{BB962C8B-B14F-4D97-AF65-F5344CB8AC3E}">
        <p14:creationId xmlns:p14="http://schemas.microsoft.com/office/powerpoint/2010/main" val="1245023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B3EE1-A643-4A16-9200-F7B0A6796C3D}"/>
              </a:ext>
            </a:extLst>
          </p:cNvPr>
          <p:cNvSpPr>
            <a:spLocks noGrp="1"/>
          </p:cNvSpPr>
          <p:nvPr>
            <p:ph type="title"/>
          </p:nvPr>
        </p:nvSpPr>
        <p:spPr/>
        <p:txBody>
          <a:bodyPr/>
          <a:lstStyle/>
          <a:p>
            <a:r>
              <a:rPr lang="en-US" dirty="0"/>
              <a:t>Final Process Flow</a:t>
            </a:r>
          </a:p>
        </p:txBody>
      </p:sp>
      <p:pic>
        <p:nvPicPr>
          <p:cNvPr id="3" name="Picture 2">
            <a:extLst>
              <a:ext uri="{FF2B5EF4-FFF2-40B4-BE49-F238E27FC236}">
                <a16:creationId xmlns:a16="http://schemas.microsoft.com/office/drawing/2014/main" id="{449ADC33-4680-4F14-936D-DFEC06A8105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01090" y="1339273"/>
            <a:ext cx="9319491" cy="5421745"/>
          </a:xfrm>
          <a:prstGeom prst="rect">
            <a:avLst/>
          </a:prstGeom>
          <a:noFill/>
        </p:spPr>
      </p:pic>
    </p:spTree>
    <p:extLst>
      <p:ext uri="{BB962C8B-B14F-4D97-AF65-F5344CB8AC3E}">
        <p14:creationId xmlns:p14="http://schemas.microsoft.com/office/powerpoint/2010/main" val="18034376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93F90-56D1-41DD-AB19-D19CF3E36797}"/>
              </a:ext>
            </a:extLst>
          </p:cNvPr>
          <p:cNvSpPr>
            <a:spLocks noGrp="1"/>
          </p:cNvSpPr>
          <p:nvPr>
            <p:ph type="title"/>
          </p:nvPr>
        </p:nvSpPr>
        <p:spPr/>
        <p:txBody>
          <a:bodyPr/>
          <a:lstStyle/>
          <a:p>
            <a:r>
              <a:rPr lang="en-US" dirty="0"/>
              <a:t>KNIME Data Model Workflow</a:t>
            </a:r>
          </a:p>
        </p:txBody>
      </p:sp>
      <p:pic>
        <p:nvPicPr>
          <p:cNvPr id="3" name="Picture 2">
            <a:extLst>
              <a:ext uri="{FF2B5EF4-FFF2-40B4-BE49-F238E27FC236}">
                <a16:creationId xmlns:a16="http://schemas.microsoft.com/office/drawing/2014/main" id="{3E957A2B-18EA-4B40-95AE-0C4C0BACAA95}"/>
              </a:ext>
            </a:extLst>
          </p:cNvPr>
          <p:cNvPicPr/>
          <p:nvPr/>
        </p:nvPicPr>
        <p:blipFill rotWithShape="1">
          <a:blip r:embed="rId2"/>
          <a:srcRect l="5156" t="28048" r="1948" b="10466"/>
          <a:stretch/>
        </p:blipFill>
        <p:spPr>
          <a:xfrm>
            <a:off x="708891" y="1690688"/>
            <a:ext cx="11100954" cy="4929332"/>
          </a:xfrm>
          <a:prstGeom prst="rect">
            <a:avLst/>
          </a:prstGeom>
        </p:spPr>
      </p:pic>
    </p:spTree>
    <p:extLst>
      <p:ext uri="{BB962C8B-B14F-4D97-AF65-F5344CB8AC3E}">
        <p14:creationId xmlns:p14="http://schemas.microsoft.com/office/powerpoint/2010/main" val="10595271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F4A187C-10AA-408D-B848-F92E6B678EFC}"/>
              </a:ext>
            </a:extLst>
          </p:cNvPr>
          <p:cNvSpPr txBox="1"/>
          <p:nvPr/>
        </p:nvSpPr>
        <p:spPr>
          <a:xfrm>
            <a:off x="2724442" y="2133599"/>
            <a:ext cx="8629358" cy="1981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kern="1200" dirty="0">
                <a:solidFill>
                  <a:schemeClr val="tx1"/>
                </a:solidFill>
                <a:latin typeface="+mj-lt"/>
                <a:ea typeface="+mj-ea"/>
                <a:cs typeface="+mj-cs"/>
              </a:rPr>
              <a:t>Benefits</a:t>
            </a:r>
          </a:p>
        </p:txBody>
      </p:sp>
      <p:pic>
        <p:nvPicPr>
          <p:cNvPr id="3" name="Graphic 2" descr="Zoom in">
            <a:extLst>
              <a:ext uri="{FF2B5EF4-FFF2-40B4-BE49-F238E27FC236}">
                <a16:creationId xmlns:a16="http://schemas.microsoft.com/office/drawing/2014/main" id="{06610F95-4B56-4170-BAD6-243C19A833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489199"/>
            <a:ext cx="1270000" cy="1270000"/>
          </a:xfrm>
          <a:prstGeom prst="rect">
            <a:avLst/>
          </a:prstGeom>
        </p:spPr>
      </p:pic>
    </p:spTree>
    <p:extLst>
      <p:ext uri="{BB962C8B-B14F-4D97-AF65-F5344CB8AC3E}">
        <p14:creationId xmlns:p14="http://schemas.microsoft.com/office/powerpoint/2010/main" val="16302323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Image result for twitter">
            <a:extLst>
              <a:ext uri="{FF2B5EF4-FFF2-40B4-BE49-F238E27FC236}">
                <a16:creationId xmlns:a16="http://schemas.microsoft.com/office/drawing/2014/main" id="{A4DC8E07-545E-42F1-AD53-51B91AFEB5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3207" y="3467098"/>
            <a:ext cx="744112" cy="744112"/>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E5653E23-422F-45B5-AB56-9DA652BF1F5E}"/>
              </a:ext>
            </a:extLst>
          </p:cNvPr>
          <p:cNvSpPr>
            <a:spLocks noGrp="1"/>
          </p:cNvSpPr>
          <p:nvPr>
            <p:ph type="title"/>
          </p:nvPr>
        </p:nvSpPr>
        <p:spPr/>
        <p:txBody>
          <a:bodyPr/>
          <a:lstStyle/>
          <a:p>
            <a:r>
              <a:rPr lang="en-US" dirty="0"/>
              <a:t>Is it worth building ad prediction system?</a:t>
            </a:r>
          </a:p>
        </p:txBody>
      </p:sp>
      <p:pic>
        <p:nvPicPr>
          <p:cNvPr id="4" name="Picture 2" descr="Image result for facebook icon">
            <a:extLst>
              <a:ext uri="{FF2B5EF4-FFF2-40B4-BE49-F238E27FC236}">
                <a16:creationId xmlns:a16="http://schemas.microsoft.com/office/drawing/2014/main" id="{EC49F6B4-B269-48E6-A959-715E260763B9}"/>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1130858" y="3193500"/>
            <a:ext cx="659175" cy="6591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linkedin">
            <a:extLst>
              <a:ext uri="{FF2B5EF4-FFF2-40B4-BE49-F238E27FC236}">
                <a16:creationId xmlns:a16="http://schemas.microsoft.com/office/drawing/2014/main" id="{7AF8FFF6-09F1-42D7-A011-3A9997C821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0033" y="2828684"/>
            <a:ext cx="881989" cy="881989"/>
          </a:xfrm>
          <a:prstGeom prst="rect">
            <a:avLst/>
          </a:prstGeom>
          <a:noFill/>
          <a:extLst>
            <a:ext uri="{909E8E84-426E-40DD-AFC4-6F175D3DCCD1}">
              <a14:hiddenFill xmlns:a14="http://schemas.microsoft.com/office/drawing/2010/main">
                <a:solidFill>
                  <a:srgbClr val="FFFFFF"/>
                </a:solidFill>
              </a14:hiddenFill>
            </a:ext>
          </a:extLst>
        </p:spPr>
      </p:pic>
      <p:sp>
        <p:nvSpPr>
          <p:cNvPr id="3" name="Flowchart: Summing Junction 2">
            <a:extLst>
              <a:ext uri="{FF2B5EF4-FFF2-40B4-BE49-F238E27FC236}">
                <a16:creationId xmlns:a16="http://schemas.microsoft.com/office/drawing/2014/main" id="{CEE7BB8F-7CAB-4A52-9A13-746ADE93B65F}"/>
              </a:ext>
            </a:extLst>
          </p:cNvPr>
          <p:cNvSpPr/>
          <p:nvPr/>
        </p:nvSpPr>
        <p:spPr>
          <a:xfrm>
            <a:off x="926432" y="2658103"/>
            <a:ext cx="1962728" cy="1842316"/>
          </a:xfrm>
          <a:prstGeom prst="flowChartSummingJunction">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F676063-44F6-4EED-8D81-1B48D8182849}"/>
              </a:ext>
            </a:extLst>
          </p:cNvPr>
          <p:cNvPicPr/>
          <p:nvPr/>
        </p:nvPicPr>
        <p:blipFill rotWithShape="1">
          <a:blip r:embed="rId6"/>
          <a:srcRect r="17804"/>
          <a:stretch/>
        </p:blipFill>
        <p:spPr>
          <a:xfrm>
            <a:off x="4566113" y="2593283"/>
            <a:ext cx="2898097" cy="1842316"/>
          </a:xfrm>
          <a:prstGeom prst="rect">
            <a:avLst/>
          </a:prstGeom>
        </p:spPr>
      </p:pic>
      <p:sp>
        <p:nvSpPr>
          <p:cNvPr id="10" name="Rectangle 9">
            <a:extLst>
              <a:ext uri="{FF2B5EF4-FFF2-40B4-BE49-F238E27FC236}">
                <a16:creationId xmlns:a16="http://schemas.microsoft.com/office/drawing/2014/main" id="{F479FA9A-C6DA-4DC3-9821-B21806804B98}"/>
              </a:ext>
            </a:extLst>
          </p:cNvPr>
          <p:cNvSpPr/>
          <p:nvPr/>
        </p:nvSpPr>
        <p:spPr>
          <a:xfrm>
            <a:off x="392468" y="5243507"/>
            <a:ext cx="3562006" cy="830997"/>
          </a:xfrm>
          <a:prstGeom prst="rect">
            <a:avLst/>
          </a:prstGeom>
        </p:spPr>
        <p:txBody>
          <a:bodyPr wrap="square">
            <a:spAutoFit/>
          </a:bodyPr>
          <a:lstStyle/>
          <a:p>
            <a:pPr algn="ctr"/>
            <a:r>
              <a:rPr lang="en-US" sz="1600" dirty="0"/>
              <a:t>Only have access to simple reports on metrics such as audience Reach. Marketers tend to rely on their gut feel</a:t>
            </a:r>
          </a:p>
        </p:txBody>
      </p:sp>
      <p:sp>
        <p:nvSpPr>
          <p:cNvPr id="12" name="Rectangle 11">
            <a:extLst>
              <a:ext uri="{FF2B5EF4-FFF2-40B4-BE49-F238E27FC236}">
                <a16:creationId xmlns:a16="http://schemas.microsoft.com/office/drawing/2014/main" id="{1B9F9A09-23A6-4397-92D1-B4C8584363B9}"/>
              </a:ext>
            </a:extLst>
          </p:cNvPr>
          <p:cNvSpPr/>
          <p:nvPr/>
        </p:nvSpPr>
        <p:spPr>
          <a:xfrm>
            <a:off x="4271384" y="5243507"/>
            <a:ext cx="3487554" cy="1077218"/>
          </a:xfrm>
          <a:prstGeom prst="rect">
            <a:avLst/>
          </a:prstGeom>
        </p:spPr>
        <p:txBody>
          <a:bodyPr wrap="square">
            <a:spAutoFit/>
          </a:bodyPr>
          <a:lstStyle/>
          <a:p>
            <a:pPr algn="ctr"/>
            <a:r>
              <a:rPr lang="en-US" sz="1600" dirty="0"/>
              <a:t>Ad Creative feature mining is still relatively experimental.</a:t>
            </a:r>
          </a:p>
          <a:p>
            <a:pPr algn="ctr"/>
            <a:r>
              <a:rPr lang="en-US" sz="1600" dirty="0"/>
              <a:t>Ad has the largest effect on ad performance</a:t>
            </a:r>
          </a:p>
        </p:txBody>
      </p:sp>
      <p:pic>
        <p:nvPicPr>
          <p:cNvPr id="1032" name="Picture 8" descr="A screen from creative management platform Thunder.">
            <a:extLst>
              <a:ext uri="{FF2B5EF4-FFF2-40B4-BE49-F238E27FC236}">
                <a16:creationId xmlns:a16="http://schemas.microsoft.com/office/drawing/2014/main" id="{8F46DD50-60A5-4901-8CC4-5895E9663CA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644"/>
          <a:stretch/>
        </p:blipFill>
        <p:spPr bwMode="auto">
          <a:xfrm>
            <a:off x="8604196" y="2409539"/>
            <a:ext cx="2983976" cy="2115117"/>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44F37579-A45D-4820-BFB1-D95F664711E0}"/>
              </a:ext>
            </a:extLst>
          </p:cNvPr>
          <p:cNvSpPr/>
          <p:nvPr/>
        </p:nvSpPr>
        <p:spPr>
          <a:xfrm>
            <a:off x="8604195" y="5243507"/>
            <a:ext cx="3195337" cy="1323439"/>
          </a:xfrm>
          <a:prstGeom prst="rect">
            <a:avLst/>
          </a:prstGeom>
        </p:spPr>
        <p:txBody>
          <a:bodyPr wrap="square">
            <a:spAutoFit/>
          </a:bodyPr>
          <a:lstStyle/>
          <a:p>
            <a:pPr algn="ctr"/>
            <a:r>
              <a:rPr lang="en-US" sz="1600" dirty="0"/>
              <a:t>Creative Management that is relatively expensive</a:t>
            </a:r>
          </a:p>
          <a:p>
            <a:pPr algn="ctr"/>
            <a:r>
              <a:rPr lang="en-US" sz="1600" dirty="0"/>
              <a:t>It costs anywhere between SGD 5,000 to 100,000 per month to run a campaign</a:t>
            </a:r>
          </a:p>
        </p:txBody>
      </p:sp>
    </p:spTree>
    <p:extLst>
      <p:ext uri="{BB962C8B-B14F-4D97-AF65-F5344CB8AC3E}">
        <p14:creationId xmlns:p14="http://schemas.microsoft.com/office/powerpoint/2010/main" val="1750924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F4A187C-10AA-408D-B848-F92E6B678EFC}"/>
              </a:ext>
            </a:extLst>
          </p:cNvPr>
          <p:cNvSpPr txBox="1"/>
          <p:nvPr/>
        </p:nvSpPr>
        <p:spPr>
          <a:xfrm>
            <a:off x="2724442" y="2133599"/>
            <a:ext cx="8629358" cy="1981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kern="1200" dirty="0">
                <a:solidFill>
                  <a:schemeClr val="tx1"/>
                </a:solidFill>
                <a:latin typeface="+mj-lt"/>
                <a:ea typeface="+mj-ea"/>
                <a:cs typeface="+mj-cs"/>
              </a:rPr>
              <a:t>Conclusions</a:t>
            </a:r>
          </a:p>
        </p:txBody>
      </p:sp>
      <p:pic>
        <p:nvPicPr>
          <p:cNvPr id="4" name="Graphic 3" descr="Classroom">
            <a:extLst>
              <a:ext uri="{FF2B5EF4-FFF2-40B4-BE49-F238E27FC236}">
                <a16:creationId xmlns:a16="http://schemas.microsoft.com/office/drawing/2014/main" id="{EA5A4157-673E-4591-9E72-76A61EC56A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516908"/>
            <a:ext cx="1214582" cy="1214582"/>
          </a:xfrm>
          <a:prstGeom prst="rect">
            <a:avLst/>
          </a:prstGeom>
        </p:spPr>
      </p:pic>
    </p:spTree>
    <p:extLst>
      <p:ext uri="{BB962C8B-B14F-4D97-AF65-F5344CB8AC3E}">
        <p14:creationId xmlns:p14="http://schemas.microsoft.com/office/powerpoint/2010/main" val="42871101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74380-BC21-4E4B-9037-ACA1219E6CE9}"/>
              </a:ext>
            </a:extLst>
          </p:cNvPr>
          <p:cNvSpPr>
            <a:spLocks noGrp="1"/>
          </p:cNvSpPr>
          <p:nvPr>
            <p:ph type="title"/>
          </p:nvPr>
        </p:nvSpPr>
        <p:spPr/>
        <p:txBody>
          <a:bodyPr/>
          <a:lstStyle/>
          <a:p>
            <a:r>
              <a:rPr lang="en-US" dirty="0"/>
              <a:t>Key Takeaway / Challenges</a:t>
            </a:r>
          </a:p>
        </p:txBody>
      </p:sp>
      <p:pic>
        <p:nvPicPr>
          <p:cNvPr id="4" name="Picture 2" descr="Image result for facebook icon">
            <a:extLst>
              <a:ext uri="{FF2B5EF4-FFF2-40B4-BE49-F238E27FC236}">
                <a16:creationId xmlns:a16="http://schemas.microsoft.com/office/drawing/2014/main" id="{FBCE9B36-20C3-4B37-B78F-358E284706FC}"/>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354352" y="2085137"/>
            <a:ext cx="1067954" cy="106795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FB24DF5-3A41-49AD-9BA1-3F4EF3A2DB6C}"/>
              </a:ext>
            </a:extLst>
          </p:cNvPr>
          <p:cNvSpPr/>
          <p:nvPr/>
        </p:nvSpPr>
        <p:spPr>
          <a:xfrm>
            <a:off x="540542" y="3368293"/>
            <a:ext cx="2695575" cy="584775"/>
          </a:xfrm>
          <a:prstGeom prst="rect">
            <a:avLst/>
          </a:prstGeom>
        </p:spPr>
        <p:txBody>
          <a:bodyPr wrap="square">
            <a:spAutoFit/>
          </a:bodyPr>
          <a:lstStyle/>
          <a:p>
            <a:pPr algn="ctr"/>
            <a:r>
              <a:rPr lang="en-US" sz="1600" dirty="0">
                <a:latin typeface="Calibri" panose="020F0502020204030204" pitchFamily="34" charset="0"/>
                <a:ea typeface="SimSun" panose="02010600030101010101" pitchFamily="2" charset="-122"/>
                <a:cs typeface="Calibri" panose="020F0502020204030204" pitchFamily="34" charset="0"/>
              </a:rPr>
              <a:t>Marketers get the most out of their marketing dollars.</a:t>
            </a:r>
          </a:p>
        </p:txBody>
      </p:sp>
      <p:pic>
        <p:nvPicPr>
          <p:cNvPr id="7" name="Graphic 6" descr="Head with gears">
            <a:extLst>
              <a:ext uri="{FF2B5EF4-FFF2-40B4-BE49-F238E27FC236}">
                <a16:creationId xmlns:a16="http://schemas.microsoft.com/office/drawing/2014/main" id="{6C3937A1-98C9-4FA3-B705-41882A63CB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72400" y="1905892"/>
            <a:ext cx="1247199" cy="1247199"/>
          </a:xfrm>
          <a:prstGeom prst="rect">
            <a:avLst/>
          </a:prstGeom>
        </p:spPr>
      </p:pic>
      <p:pic>
        <p:nvPicPr>
          <p:cNvPr id="9" name="Graphic 8" descr="Checklist">
            <a:extLst>
              <a:ext uri="{FF2B5EF4-FFF2-40B4-BE49-F238E27FC236}">
                <a16:creationId xmlns:a16="http://schemas.microsoft.com/office/drawing/2014/main" id="{A6FAD279-4B85-40DD-A6D8-1102B158194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41145" y="4351116"/>
            <a:ext cx="914400" cy="914400"/>
          </a:xfrm>
          <a:prstGeom prst="rect">
            <a:avLst/>
          </a:prstGeom>
        </p:spPr>
      </p:pic>
      <p:sp>
        <p:nvSpPr>
          <p:cNvPr id="10" name="Rectangle 9">
            <a:extLst>
              <a:ext uri="{FF2B5EF4-FFF2-40B4-BE49-F238E27FC236}">
                <a16:creationId xmlns:a16="http://schemas.microsoft.com/office/drawing/2014/main" id="{1F374253-A6C3-4CCC-B01F-29E3FDF1D66C}"/>
              </a:ext>
            </a:extLst>
          </p:cNvPr>
          <p:cNvSpPr/>
          <p:nvPr/>
        </p:nvSpPr>
        <p:spPr>
          <a:xfrm>
            <a:off x="4479131" y="3368295"/>
            <a:ext cx="3233736" cy="584775"/>
          </a:xfrm>
          <a:prstGeom prst="rect">
            <a:avLst/>
          </a:prstGeom>
        </p:spPr>
        <p:txBody>
          <a:bodyPr wrap="square">
            <a:spAutoFit/>
          </a:bodyPr>
          <a:lstStyle/>
          <a:p>
            <a:pPr algn="ctr"/>
            <a:r>
              <a:rPr lang="en-US" sz="1600" dirty="0"/>
              <a:t>Trial and test of several different models and many features to crunch</a:t>
            </a:r>
          </a:p>
        </p:txBody>
      </p:sp>
      <p:sp>
        <p:nvSpPr>
          <p:cNvPr id="11" name="Rectangle 10">
            <a:extLst>
              <a:ext uri="{FF2B5EF4-FFF2-40B4-BE49-F238E27FC236}">
                <a16:creationId xmlns:a16="http://schemas.microsoft.com/office/drawing/2014/main" id="{407089BB-3DBF-41CB-A6C0-588C6A6208CB}"/>
              </a:ext>
            </a:extLst>
          </p:cNvPr>
          <p:cNvSpPr/>
          <p:nvPr/>
        </p:nvSpPr>
        <p:spPr>
          <a:xfrm>
            <a:off x="2142835" y="5398020"/>
            <a:ext cx="2955709" cy="830997"/>
          </a:xfrm>
          <a:prstGeom prst="rect">
            <a:avLst/>
          </a:prstGeom>
        </p:spPr>
        <p:txBody>
          <a:bodyPr wrap="square">
            <a:spAutoFit/>
          </a:bodyPr>
          <a:lstStyle/>
          <a:p>
            <a:pPr algn="ctr"/>
            <a:r>
              <a:rPr lang="en-US" sz="1600" dirty="0"/>
              <a:t>Features matter, and 80% of time is spent on data wrangling and munging!</a:t>
            </a:r>
          </a:p>
        </p:txBody>
      </p:sp>
      <p:pic>
        <p:nvPicPr>
          <p:cNvPr id="13" name="Graphic 12" descr="Mathematics">
            <a:extLst>
              <a:ext uri="{FF2B5EF4-FFF2-40B4-BE49-F238E27FC236}">
                <a16:creationId xmlns:a16="http://schemas.microsoft.com/office/drawing/2014/main" id="{18A55CD8-0537-45FC-A0C5-D39E71475B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01199" y="2019430"/>
            <a:ext cx="1142999" cy="1142999"/>
          </a:xfrm>
          <a:prstGeom prst="rect">
            <a:avLst/>
          </a:prstGeom>
        </p:spPr>
      </p:pic>
      <p:pic>
        <p:nvPicPr>
          <p:cNvPr id="15" name="Graphic 14" descr="Podium">
            <a:extLst>
              <a:ext uri="{FF2B5EF4-FFF2-40B4-BE49-F238E27FC236}">
                <a16:creationId xmlns:a16="http://schemas.microsoft.com/office/drawing/2014/main" id="{E7A14634-16C6-45EB-B397-9CA0779FBB3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44485" y="4184890"/>
            <a:ext cx="1104210" cy="1104210"/>
          </a:xfrm>
          <a:prstGeom prst="rect">
            <a:avLst/>
          </a:prstGeom>
        </p:spPr>
      </p:pic>
      <p:sp>
        <p:nvSpPr>
          <p:cNvPr id="16" name="Rectangle 15">
            <a:extLst>
              <a:ext uri="{FF2B5EF4-FFF2-40B4-BE49-F238E27FC236}">
                <a16:creationId xmlns:a16="http://schemas.microsoft.com/office/drawing/2014/main" id="{8FCD59BA-927C-41D1-99AA-1839F95B69BE}"/>
              </a:ext>
            </a:extLst>
          </p:cNvPr>
          <p:cNvSpPr/>
          <p:nvPr/>
        </p:nvSpPr>
        <p:spPr>
          <a:xfrm>
            <a:off x="8690284" y="3368294"/>
            <a:ext cx="2961174" cy="584775"/>
          </a:xfrm>
          <a:prstGeom prst="rect">
            <a:avLst/>
          </a:prstGeom>
        </p:spPr>
        <p:txBody>
          <a:bodyPr wrap="square">
            <a:spAutoFit/>
          </a:bodyPr>
          <a:lstStyle/>
          <a:p>
            <a:pPr algn="ctr"/>
            <a:r>
              <a:rPr lang="en-US" sz="1600" dirty="0"/>
              <a:t>Simplicity rules over mixed models.</a:t>
            </a:r>
          </a:p>
        </p:txBody>
      </p:sp>
      <p:sp>
        <p:nvSpPr>
          <p:cNvPr id="17" name="Rectangle 16">
            <a:extLst>
              <a:ext uri="{FF2B5EF4-FFF2-40B4-BE49-F238E27FC236}">
                <a16:creationId xmlns:a16="http://schemas.microsoft.com/office/drawing/2014/main" id="{928AE799-2190-493F-B56A-0BF9DBA34977}"/>
              </a:ext>
            </a:extLst>
          </p:cNvPr>
          <p:cNvSpPr/>
          <p:nvPr/>
        </p:nvSpPr>
        <p:spPr>
          <a:xfrm>
            <a:off x="6897932" y="5398020"/>
            <a:ext cx="3151233" cy="830997"/>
          </a:xfrm>
          <a:prstGeom prst="rect">
            <a:avLst/>
          </a:prstGeom>
        </p:spPr>
        <p:txBody>
          <a:bodyPr wrap="square">
            <a:spAutoFit/>
          </a:bodyPr>
          <a:lstStyle/>
          <a:p>
            <a:pPr algn="ctr"/>
            <a:r>
              <a:rPr lang="en-US" sz="1600" dirty="0"/>
              <a:t>Step ahead for the sponsor’s ambitions to create a suite of marketing intelligence tools.</a:t>
            </a:r>
          </a:p>
        </p:txBody>
      </p:sp>
    </p:spTree>
    <p:extLst>
      <p:ext uri="{BB962C8B-B14F-4D97-AF65-F5344CB8AC3E}">
        <p14:creationId xmlns:p14="http://schemas.microsoft.com/office/powerpoint/2010/main" val="496114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F4A187C-10AA-408D-B848-F92E6B678EFC}"/>
              </a:ext>
            </a:extLst>
          </p:cNvPr>
          <p:cNvSpPr txBox="1"/>
          <p:nvPr/>
        </p:nvSpPr>
        <p:spPr>
          <a:xfrm>
            <a:off x="2724442" y="2133599"/>
            <a:ext cx="8629358" cy="1981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kern="1200" dirty="0">
                <a:solidFill>
                  <a:schemeClr val="tx1"/>
                </a:solidFill>
                <a:latin typeface="+mj-lt"/>
                <a:ea typeface="+mj-ea"/>
                <a:cs typeface="+mj-cs"/>
              </a:rPr>
              <a:t>Demo</a:t>
            </a:r>
          </a:p>
        </p:txBody>
      </p:sp>
      <p:pic>
        <p:nvPicPr>
          <p:cNvPr id="3" name="Graphic 2" descr="Game controller">
            <a:extLst>
              <a:ext uri="{FF2B5EF4-FFF2-40B4-BE49-F238E27FC236}">
                <a16:creationId xmlns:a16="http://schemas.microsoft.com/office/drawing/2014/main" id="{1DD9B850-9560-4D5A-83FA-1B8E83BAB5B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1187" y="2582916"/>
            <a:ext cx="1087820" cy="1087820"/>
          </a:xfrm>
          <a:prstGeom prst="rect">
            <a:avLst/>
          </a:prstGeom>
        </p:spPr>
      </p:pic>
    </p:spTree>
    <p:extLst>
      <p:ext uri="{BB962C8B-B14F-4D97-AF65-F5344CB8AC3E}">
        <p14:creationId xmlns:p14="http://schemas.microsoft.com/office/powerpoint/2010/main" val="28501280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F4A187C-10AA-408D-B848-F92E6B678EFC}"/>
              </a:ext>
            </a:extLst>
          </p:cNvPr>
          <p:cNvSpPr txBox="1"/>
          <p:nvPr/>
        </p:nvSpPr>
        <p:spPr>
          <a:xfrm>
            <a:off x="2724442" y="2133599"/>
            <a:ext cx="8629358" cy="1981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kern="1200" dirty="0">
                <a:solidFill>
                  <a:schemeClr val="tx1"/>
                </a:solidFill>
                <a:latin typeface="+mj-lt"/>
                <a:ea typeface="+mj-ea"/>
                <a:cs typeface="+mj-cs"/>
              </a:rPr>
              <a:t>Thank You | Q&amp;A</a:t>
            </a:r>
          </a:p>
        </p:txBody>
      </p:sp>
      <p:pic>
        <p:nvPicPr>
          <p:cNvPr id="4" name="Graphic 3" descr="Customer review">
            <a:extLst>
              <a:ext uri="{FF2B5EF4-FFF2-40B4-BE49-F238E27FC236}">
                <a16:creationId xmlns:a16="http://schemas.microsoft.com/office/drawing/2014/main" id="{523088E5-7D13-4B5B-907C-C8FE91827E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438399"/>
            <a:ext cx="1371600" cy="1371600"/>
          </a:xfrm>
          <a:prstGeom prst="rect">
            <a:avLst/>
          </a:prstGeom>
        </p:spPr>
      </p:pic>
    </p:spTree>
    <p:extLst>
      <p:ext uri="{BB962C8B-B14F-4D97-AF65-F5344CB8AC3E}">
        <p14:creationId xmlns:p14="http://schemas.microsoft.com/office/powerpoint/2010/main" val="4120072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F4A187C-10AA-408D-B848-F92E6B678EFC}"/>
              </a:ext>
            </a:extLst>
          </p:cNvPr>
          <p:cNvSpPr txBox="1"/>
          <p:nvPr/>
        </p:nvSpPr>
        <p:spPr>
          <a:xfrm>
            <a:off x="2724442" y="2133599"/>
            <a:ext cx="8629358" cy="1981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kern="1200" dirty="0">
                <a:solidFill>
                  <a:schemeClr val="tx1"/>
                </a:solidFill>
                <a:latin typeface="+mj-lt"/>
                <a:ea typeface="+mj-ea"/>
                <a:cs typeface="+mj-cs"/>
              </a:rPr>
              <a:t>Problem Domain Overview</a:t>
            </a:r>
          </a:p>
        </p:txBody>
      </p:sp>
      <p:pic>
        <p:nvPicPr>
          <p:cNvPr id="4" name="Graphic 3" descr="Maze">
            <a:extLst>
              <a:ext uri="{FF2B5EF4-FFF2-40B4-BE49-F238E27FC236}">
                <a16:creationId xmlns:a16="http://schemas.microsoft.com/office/drawing/2014/main" id="{2A441516-1225-4DB9-A84A-4B2730B2AE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369633"/>
            <a:ext cx="1509131" cy="1509131"/>
          </a:xfrm>
          <a:prstGeom prst="rect">
            <a:avLst/>
          </a:prstGeom>
        </p:spPr>
      </p:pic>
    </p:spTree>
    <p:extLst>
      <p:ext uri="{BB962C8B-B14F-4D97-AF65-F5344CB8AC3E}">
        <p14:creationId xmlns:p14="http://schemas.microsoft.com/office/powerpoint/2010/main" val="2814113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0A47F9-77E4-4093-8B87-9080225152F2}"/>
              </a:ext>
            </a:extLst>
          </p:cNvPr>
          <p:cNvPicPr>
            <a:picLocks noChangeAspect="1"/>
          </p:cNvPicPr>
          <p:nvPr/>
        </p:nvPicPr>
        <p:blipFill>
          <a:blip r:embed="rId2"/>
          <a:stretch>
            <a:fillRect/>
          </a:stretch>
        </p:blipFill>
        <p:spPr>
          <a:xfrm>
            <a:off x="414681" y="1690688"/>
            <a:ext cx="6583826" cy="2558780"/>
          </a:xfrm>
          <a:prstGeom prst="rect">
            <a:avLst/>
          </a:prstGeom>
        </p:spPr>
      </p:pic>
      <p:sp>
        <p:nvSpPr>
          <p:cNvPr id="8" name="Rectangle 7">
            <a:extLst>
              <a:ext uri="{FF2B5EF4-FFF2-40B4-BE49-F238E27FC236}">
                <a16:creationId xmlns:a16="http://schemas.microsoft.com/office/drawing/2014/main" id="{45D499D9-8807-46BD-980F-4F88BD5656F9}"/>
              </a:ext>
            </a:extLst>
          </p:cNvPr>
          <p:cNvSpPr/>
          <p:nvPr/>
        </p:nvSpPr>
        <p:spPr>
          <a:xfrm>
            <a:off x="0" y="6393980"/>
            <a:ext cx="12192000" cy="338554"/>
          </a:xfrm>
          <a:prstGeom prst="rect">
            <a:avLst/>
          </a:prstGeom>
        </p:spPr>
        <p:txBody>
          <a:bodyPr wrap="square">
            <a:spAutoFit/>
          </a:bodyPr>
          <a:lstStyle/>
          <a:p>
            <a:r>
              <a:rPr lang="en-US" sz="1600" i="1" dirty="0">
                <a:hlinkClick r:id="rId3"/>
              </a:rPr>
              <a:t>Source: https://www.surveymonkey.com/curiosity/74-of-people-are-tired-of-social-media-ads-but-theyre-effective/</a:t>
            </a:r>
            <a:endParaRPr lang="en-US" sz="1600" i="1" dirty="0"/>
          </a:p>
        </p:txBody>
      </p:sp>
      <p:cxnSp>
        <p:nvCxnSpPr>
          <p:cNvPr id="12" name="Straight Connector 11">
            <a:extLst>
              <a:ext uri="{FF2B5EF4-FFF2-40B4-BE49-F238E27FC236}">
                <a16:creationId xmlns:a16="http://schemas.microsoft.com/office/drawing/2014/main" id="{1EC73331-54B6-42C5-9399-CBBAF96D8EDE}"/>
              </a:ext>
            </a:extLst>
          </p:cNvPr>
          <p:cNvCxnSpPr>
            <a:cxnSpLocks/>
          </p:cNvCxnSpPr>
          <p:nvPr/>
        </p:nvCxnSpPr>
        <p:spPr>
          <a:xfrm>
            <a:off x="1678395" y="2753177"/>
            <a:ext cx="3935973" cy="0"/>
          </a:xfrm>
          <a:prstGeom prst="line">
            <a:avLst/>
          </a:prstGeom>
          <a:ln w="57150">
            <a:solidFill>
              <a:srgbClr val="FF0000"/>
            </a:solidFill>
          </a:ln>
        </p:spPr>
        <p:style>
          <a:lnRef idx="3">
            <a:schemeClr val="accent2"/>
          </a:lnRef>
          <a:fillRef idx="0">
            <a:schemeClr val="accent2"/>
          </a:fillRef>
          <a:effectRef idx="2">
            <a:schemeClr val="accent2"/>
          </a:effectRef>
          <a:fontRef idx="minor">
            <a:schemeClr val="tx1"/>
          </a:fontRef>
        </p:style>
      </p:cxnSp>
      <p:pic>
        <p:nvPicPr>
          <p:cNvPr id="13" name="Picture 12">
            <a:extLst>
              <a:ext uri="{FF2B5EF4-FFF2-40B4-BE49-F238E27FC236}">
                <a16:creationId xmlns:a16="http://schemas.microsoft.com/office/drawing/2014/main" id="{7505D5FA-C19B-4DB8-A35E-D547ED7E81C7}"/>
              </a:ext>
            </a:extLst>
          </p:cNvPr>
          <p:cNvPicPr>
            <a:picLocks noChangeAspect="1"/>
          </p:cNvPicPr>
          <p:nvPr/>
        </p:nvPicPr>
        <p:blipFill>
          <a:blip r:embed="rId4"/>
          <a:stretch>
            <a:fillRect/>
          </a:stretch>
        </p:blipFill>
        <p:spPr>
          <a:xfrm>
            <a:off x="5985164" y="3887922"/>
            <a:ext cx="5930701" cy="2469910"/>
          </a:xfrm>
          <a:prstGeom prst="rect">
            <a:avLst/>
          </a:prstGeom>
        </p:spPr>
      </p:pic>
      <p:sp>
        <p:nvSpPr>
          <p:cNvPr id="16" name="Title 3">
            <a:extLst>
              <a:ext uri="{FF2B5EF4-FFF2-40B4-BE49-F238E27FC236}">
                <a16:creationId xmlns:a16="http://schemas.microsoft.com/office/drawing/2014/main" id="{861F7548-1B27-42A4-AC2E-62DDBD10D1C9}"/>
              </a:ext>
            </a:extLst>
          </p:cNvPr>
          <p:cNvSpPr>
            <a:spLocks noGrp="1"/>
          </p:cNvSpPr>
          <p:nvPr>
            <p:ph type="title"/>
          </p:nvPr>
        </p:nvSpPr>
        <p:spPr>
          <a:xfrm>
            <a:off x="838200" y="365125"/>
            <a:ext cx="10515600" cy="1325563"/>
          </a:xfrm>
        </p:spPr>
        <p:txBody>
          <a:bodyPr/>
          <a:lstStyle/>
          <a:p>
            <a:r>
              <a:rPr lang="en-US" dirty="0"/>
              <a:t>2019 April CMO Survey</a:t>
            </a:r>
          </a:p>
        </p:txBody>
      </p:sp>
      <p:cxnSp>
        <p:nvCxnSpPr>
          <p:cNvPr id="17" name="Straight Connector 16">
            <a:extLst>
              <a:ext uri="{FF2B5EF4-FFF2-40B4-BE49-F238E27FC236}">
                <a16:creationId xmlns:a16="http://schemas.microsoft.com/office/drawing/2014/main" id="{3EC9ABF5-0B24-45A5-B597-9FB801496887}"/>
              </a:ext>
            </a:extLst>
          </p:cNvPr>
          <p:cNvCxnSpPr>
            <a:cxnSpLocks/>
          </p:cNvCxnSpPr>
          <p:nvPr/>
        </p:nvCxnSpPr>
        <p:spPr>
          <a:xfrm>
            <a:off x="6384322" y="5898159"/>
            <a:ext cx="3935973" cy="0"/>
          </a:xfrm>
          <a:prstGeom prst="line">
            <a:avLst/>
          </a:prstGeom>
          <a:ln w="57150">
            <a:solidFill>
              <a:srgbClr val="FF000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067638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ncaptioned">
            <a:extLst>
              <a:ext uri="{FF2B5EF4-FFF2-40B4-BE49-F238E27FC236}">
                <a16:creationId xmlns:a16="http://schemas.microsoft.com/office/drawing/2014/main" id="{E98F4228-724E-47D9-B4C5-77E0A320D1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5454" y="1779284"/>
            <a:ext cx="9144000" cy="29432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38E98E0-A3C2-4AC8-9497-403DE9A92759}"/>
              </a:ext>
            </a:extLst>
          </p:cNvPr>
          <p:cNvSpPr/>
          <p:nvPr/>
        </p:nvSpPr>
        <p:spPr>
          <a:xfrm>
            <a:off x="0" y="6254753"/>
            <a:ext cx="12192000" cy="584775"/>
          </a:xfrm>
          <a:prstGeom prst="rect">
            <a:avLst/>
          </a:prstGeom>
        </p:spPr>
        <p:txBody>
          <a:bodyPr wrap="square">
            <a:spAutoFit/>
          </a:bodyPr>
          <a:lstStyle/>
          <a:p>
            <a:r>
              <a:rPr lang="en-US" sz="1600" i="1" dirty="0">
                <a:hlinkClick r:id="rId3"/>
              </a:rPr>
              <a:t>Source: https://www.forbes.com/sites/christinemoorman/2019/04/23/why-social-media-performance-lags-even-as-spending-soars/#5707bcaf1baf</a:t>
            </a:r>
            <a:endParaRPr lang="en-US" sz="1600" i="1" dirty="0"/>
          </a:p>
        </p:txBody>
      </p:sp>
      <p:sp>
        <p:nvSpPr>
          <p:cNvPr id="3" name="Rectangle 2">
            <a:extLst>
              <a:ext uri="{FF2B5EF4-FFF2-40B4-BE49-F238E27FC236}">
                <a16:creationId xmlns:a16="http://schemas.microsoft.com/office/drawing/2014/main" id="{66C51A51-3885-4681-9116-FDE782B4D4F8}"/>
              </a:ext>
            </a:extLst>
          </p:cNvPr>
          <p:cNvSpPr/>
          <p:nvPr/>
        </p:nvSpPr>
        <p:spPr>
          <a:xfrm>
            <a:off x="1560945" y="4722509"/>
            <a:ext cx="8968510" cy="646331"/>
          </a:xfrm>
          <a:prstGeom prst="rect">
            <a:avLst/>
          </a:prstGeom>
        </p:spPr>
        <p:txBody>
          <a:bodyPr wrap="square">
            <a:spAutoFit/>
          </a:bodyPr>
          <a:lstStyle/>
          <a:p>
            <a:r>
              <a:rPr lang="en-US" dirty="0">
                <a:solidFill>
                  <a:srgbClr val="333333"/>
                </a:solidFill>
                <a:latin typeface="Georgia" panose="02040502050405020303" pitchFamily="18" charset="0"/>
              </a:rPr>
              <a:t>Marketing leaders predict spending to increase 73% to reach 19.7% of their marketing budgets over the next five years, on average</a:t>
            </a:r>
            <a:endParaRPr lang="en-US" dirty="0"/>
          </a:p>
        </p:txBody>
      </p:sp>
      <p:sp>
        <p:nvSpPr>
          <p:cNvPr id="4" name="Title 3">
            <a:extLst>
              <a:ext uri="{FF2B5EF4-FFF2-40B4-BE49-F238E27FC236}">
                <a16:creationId xmlns:a16="http://schemas.microsoft.com/office/drawing/2014/main" id="{DB74632A-80EE-49FD-BB8F-EDDF155E1FBF}"/>
              </a:ext>
            </a:extLst>
          </p:cNvPr>
          <p:cNvSpPr>
            <a:spLocks noGrp="1"/>
          </p:cNvSpPr>
          <p:nvPr>
            <p:ph type="title"/>
          </p:nvPr>
        </p:nvSpPr>
        <p:spPr/>
        <p:txBody>
          <a:bodyPr/>
          <a:lstStyle/>
          <a:p>
            <a:r>
              <a:rPr lang="en-US" dirty="0"/>
              <a:t>2019 April CMO Survey</a:t>
            </a:r>
          </a:p>
        </p:txBody>
      </p:sp>
    </p:spTree>
    <p:extLst>
      <p:ext uri="{BB962C8B-B14F-4D97-AF65-F5344CB8AC3E}">
        <p14:creationId xmlns:p14="http://schemas.microsoft.com/office/powerpoint/2010/main" val="227295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8A5FF-AA72-483F-B964-52BC4F557F48}"/>
              </a:ext>
            </a:extLst>
          </p:cNvPr>
          <p:cNvSpPr>
            <a:spLocks noGrp="1"/>
          </p:cNvSpPr>
          <p:nvPr>
            <p:ph type="title"/>
          </p:nvPr>
        </p:nvSpPr>
        <p:spPr/>
        <p:txBody>
          <a:bodyPr/>
          <a:lstStyle/>
          <a:p>
            <a:r>
              <a:rPr lang="en-US" dirty="0"/>
              <a:t>2019 April CMO Survey</a:t>
            </a:r>
          </a:p>
        </p:txBody>
      </p:sp>
      <p:pic>
        <p:nvPicPr>
          <p:cNvPr id="2050" name="Picture 2" descr="uncaptioned">
            <a:extLst>
              <a:ext uri="{FF2B5EF4-FFF2-40B4-BE49-F238E27FC236}">
                <a16:creationId xmlns:a16="http://schemas.microsoft.com/office/drawing/2014/main" id="{8A560B8E-76FA-49CF-B7EE-F336C0D83B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052638"/>
            <a:ext cx="9144000" cy="27527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DF0F2C0-A9D5-405E-B3B3-2D0302EF4760}"/>
              </a:ext>
            </a:extLst>
          </p:cNvPr>
          <p:cNvSpPr/>
          <p:nvPr/>
        </p:nvSpPr>
        <p:spPr>
          <a:xfrm>
            <a:off x="0" y="6273225"/>
            <a:ext cx="12192000" cy="584775"/>
          </a:xfrm>
          <a:prstGeom prst="rect">
            <a:avLst/>
          </a:prstGeom>
        </p:spPr>
        <p:txBody>
          <a:bodyPr wrap="square">
            <a:spAutoFit/>
          </a:bodyPr>
          <a:lstStyle/>
          <a:p>
            <a:r>
              <a:rPr lang="en-US" sz="1600" i="1" dirty="0">
                <a:hlinkClick r:id="rId3"/>
              </a:rPr>
              <a:t>Source: https://www.forbes.com/sites/christinemoorman/2019/04/23/why-social-media-performance-lags-even-as-spending-soars/#5707bcaf1baf</a:t>
            </a:r>
            <a:endParaRPr lang="en-US" sz="1600" i="1" dirty="0"/>
          </a:p>
        </p:txBody>
      </p:sp>
      <p:sp>
        <p:nvSpPr>
          <p:cNvPr id="3" name="Rectangle 2">
            <a:extLst>
              <a:ext uri="{FF2B5EF4-FFF2-40B4-BE49-F238E27FC236}">
                <a16:creationId xmlns:a16="http://schemas.microsoft.com/office/drawing/2014/main" id="{7D466911-5110-4BB0-A510-EEEC1B415A35}"/>
              </a:ext>
            </a:extLst>
          </p:cNvPr>
          <p:cNvSpPr/>
          <p:nvPr/>
        </p:nvSpPr>
        <p:spPr>
          <a:xfrm>
            <a:off x="1727200" y="4892962"/>
            <a:ext cx="8626764" cy="369332"/>
          </a:xfrm>
          <a:prstGeom prst="rect">
            <a:avLst/>
          </a:prstGeom>
        </p:spPr>
        <p:txBody>
          <a:bodyPr wrap="square">
            <a:spAutoFit/>
          </a:bodyPr>
          <a:lstStyle/>
          <a:p>
            <a:r>
              <a:rPr lang="en-US" dirty="0">
                <a:solidFill>
                  <a:srgbClr val="333333"/>
                </a:solidFill>
                <a:latin typeface="Georgia" panose="02040502050405020303" pitchFamily="18" charset="0"/>
              </a:rPr>
              <a:t>Social media’s contribution to enterprise performance has been relatively modest</a:t>
            </a:r>
            <a:endParaRPr lang="en-US" dirty="0"/>
          </a:p>
        </p:txBody>
      </p:sp>
    </p:spTree>
    <p:extLst>
      <p:ext uri="{BB962C8B-B14F-4D97-AF65-F5344CB8AC3E}">
        <p14:creationId xmlns:p14="http://schemas.microsoft.com/office/powerpoint/2010/main" val="386794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F4A187C-10AA-408D-B848-F92E6B678EFC}"/>
              </a:ext>
            </a:extLst>
          </p:cNvPr>
          <p:cNvSpPr txBox="1"/>
          <p:nvPr/>
        </p:nvSpPr>
        <p:spPr>
          <a:xfrm>
            <a:off x="2724442" y="2133599"/>
            <a:ext cx="8629358" cy="1981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kern="1200" dirty="0">
                <a:solidFill>
                  <a:schemeClr val="tx1"/>
                </a:solidFill>
                <a:latin typeface="+mj-lt"/>
                <a:ea typeface="+mj-ea"/>
                <a:cs typeface="+mj-cs"/>
              </a:rPr>
              <a:t>Project Description</a:t>
            </a:r>
          </a:p>
        </p:txBody>
      </p:sp>
      <p:pic>
        <p:nvPicPr>
          <p:cNvPr id="3" name="Graphic 2" descr="Images">
            <a:extLst>
              <a:ext uri="{FF2B5EF4-FFF2-40B4-BE49-F238E27FC236}">
                <a16:creationId xmlns:a16="http://schemas.microsoft.com/office/drawing/2014/main" id="{D421DD46-08DC-49C3-A751-24BD68E391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391935"/>
            <a:ext cx="1464527" cy="1464527"/>
          </a:xfrm>
          <a:prstGeom prst="rect">
            <a:avLst/>
          </a:prstGeom>
        </p:spPr>
      </p:pic>
    </p:spTree>
    <p:extLst>
      <p:ext uri="{BB962C8B-B14F-4D97-AF65-F5344CB8AC3E}">
        <p14:creationId xmlns:p14="http://schemas.microsoft.com/office/powerpoint/2010/main" val="3464022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A9356CA3-17A6-411F-9E8F-584916728012}"/>
              </a:ext>
            </a:extLst>
          </p:cNvPr>
          <p:cNvSpPr>
            <a:spLocks noGrp="1"/>
          </p:cNvSpPr>
          <p:nvPr>
            <p:ph idx="1"/>
          </p:nvPr>
        </p:nvSpPr>
        <p:spPr>
          <a:xfrm>
            <a:off x="638175" y="738188"/>
            <a:ext cx="10715625" cy="5438775"/>
          </a:xfrm>
        </p:spPr>
        <p:txBody>
          <a:bodyPr anchor="ctr"/>
          <a:lstStyle/>
          <a:p>
            <a:pPr marL="0" indent="0" algn="ctr">
              <a:buNone/>
            </a:pPr>
            <a:r>
              <a:rPr lang="en-AU" b="1" dirty="0"/>
              <a:t>What gets clicks on a social media advertisement?</a:t>
            </a:r>
            <a:endParaRPr lang="en-SG" b="1" dirty="0"/>
          </a:p>
        </p:txBody>
      </p:sp>
    </p:spTree>
    <p:extLst>
      <p:ext uri="{BB962C8B-B14F-4D97-AF65-F5344CB8AC3E}">
        <p14:creationId xmlns:p14="http://schemas.microsoft.com/office/powerpoint/2010/main" val="17863482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TotalTime>
  <Words>2532</Words>
  <Application>Microsoft Office PowerPoint</Application>
  <PresentationFormat>Widescreen</PresentationFormat>
  <Paragraphs>464</Paragraphs>
  <Slides>38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Calibri Light</vt:lpstr>
      <vt:lpstr>Georgia</vt:lpstr>
      <vt:lpstr>Times New Roman</vt:lpstr>
      <vt:lpstr>Office Theme</vt:lpstr>
      <vt:lpstr>Facebook Ad Performance Prediction System</vt:lpstr>
      <vt:lpstr>PowerPoint Presentation</vt:lpstr>
      <vt:lpstr>PowerPoint Presentation</vt:lpstr>
      <vt:lpstr>PowerPoint Presentation</vt:lpstr>
      <vt:lpstr>2019 April CMO Survey</vt:lpstr>
      <vt:lpstr>2019 April CMO Survey</vt:lpstr>
      <vt:lpstr>2019 April CMO Survey</vt:lpstr>
      <vt:lpstr>PowerPoint Presentation</vt:lpstr>
      <vt:lpstr>PowerPoint Presentation</vt:lpstr>
      <vt:lpstr>PowerPoint Presentation</vt:lpstr>
      <vt:lpstr>Solution Outline</vt:lpstr>
      <vt:lpstr>Technical Architecture</vt:lpstr>
      <vt:lpstr>System Overview</vt:lpstr>
      <vt:lpstr>Features Extraction and Engineering</vt:lpstr>
      <vt:lpstr>Image Objects Detection</vt:lpstr>
      <vt:lpstr>Ad Body Text Mining</vt:lpstr>
      <vt:lpstr>User System Interaction</vt:lpstr>
      <vt:lpstr>Cleaning to Modelling</vt:lpstr>
      <vt:lpstr>Cleaning to Modelling</vt:lpstr>
      <vt:lpstr>Prediction</vt:lpstr>
      <vt:lpstr>PowerPoint Presentation</vt:lpstr>
      <vt:lpstr>Previous Phase Our models aren’t very accurate </vt:lpstr>
      <vt:lpstr>High feature dimensionality &amp; Sparsity</vt:lpstr>
      <vt:lpstr>PowerPoint Presentation</vt:lpstr>
      <vt:lpstr>Changing Features</vt:lpstr>
      <vt:lpstr>Final Result</vt:lpstr>
      <vt:lpstr>PowerPoint Presentation</vt:lpstr>
      <vt:lpstr>Validation</vt:lpstr>
      <vt:lpstr>Findings &amp; Recommendations</vt:lpstr>
      <vt:lpstr>Limitations</vt:lpstr>
      <vt:lpstr>Final Process Flow</vt:lpstr>
      <vt:lpstr>KNIME Data Model Workflow</vt:lpstr>
      <vt:lpstr>PowerPoint Presentation</vt:lpstr>
      <vt:lpstr>Is it worth building ad prediction system?</vt:lpstr>
      <vt:lpstr>PowerPoint Presentation</vt:lpstr>
      <vt:lpstr>Key Takeaway / Challenges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Facebook Ad Benchmarking Tool</dc:title>
  <dc:creator>JunLiang Lin</dc:creator>
  <cp:lastModifiedBy>JunLiang Lin</cp:lastModifiedBy>
  <cp:revision>95</cp:revision>
  <dcterms:created xsi:type="dcterms:W3CDTF">2019-08-20T03:32:27Z</dcterms:created>
  <dcterms:modified xsi:type="dcterms:W3CDTF">2019-12-23T09:42:39Z</dcterms:modified>
</cp:coreProperties>
</file>